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6"/>
  </p:notesMasterIdLst>
  <p:handoutMasterIdLst>
    <p:handoutMasterId r:id="rId47"/>
  </p:handoutMasterIdLst>
  <p:sldIdLst>
    <p:sldId id="272" r:id="rId2"/>
    <p:sldId id="258" r:id="rId3"/>
    <p:sldId id="398" r:id="rId4"/>
    <p:sldId id="390" r:id="rId5"/>
    <p:sldId id="383" r:id="rId6"/>
    <p:sldId id="396" r:id="rId7"/>
    <p:sldId id="385" r:id="rId8"/>
    <p:sldId id="374" r:id="rId9"/>
    <p:sldId id="386" r:id="rId10"/>
    <p:sldId id="411" r:id="rId11"/>
    <p:sldId id="410" r:id="rId12"/>
    <p:sldId id="367" r:id="rId13"/>
    <p:sldId id="377" r:id="rId14"/>
    <p:sldId id="380" r:id="rId15"/>
    <p:sldId id="369" r:id="rId16"/>
    <p:sldId id="371" r:id="rId17"/>
    <p:sldId id="372" r:id="rId18"/>
    <p:sldId id="384" r:id="rId19"/>
    <p:sldId id="406" r:id="rId20"/>
    <p:sldId id="337" r:id="rId21"/>
    <p:sldId id="346" r:id="rId22"/>
    <p:sldId id="394" r:id="rId23"/>
    <p:sldId id="395" r:id="rId24"/>
    <p:sldId id="357" r:id="rId25"/>
    <p:sldId id="323" r:id="rId26"/>
    <p:sldId id="324" r:id="rId27"/>
    <p:sldId id="363" r:id="rId28"/>
    <p:sldId id="392" r:id="rId29"/>
    <p:sldId id="341" r:id="rId30"/>
    <p:sldId id="321" r:id="rId31"/>
    <p:sldId id="348" r:id="rId32"/>
    <p:sldId id="408" r:id="rId33"/>
    <p:sldId id="331" r:id="rId34"/>
    <p:sldId id="413" r:id="rId35"/>
    <p:sldId id="319" r:id="rId36"/>
    <p:sldId id="349" r:id="rId37"/>
    <p:sldId id="350" r:id="rId38"/>
    <p:sldId id="351" r:id="rId39"/>
    <p:sldId id="326" r:id="rId40"/>
    <p:sldId id="356" r:id="rId41"/>
    <p:sldId id="329" r:id="rId42"/>
    <p:sldId id="330" r:id="rId43"/>
    <p:sldId id="364" r:id="rId44"/>
    <p:sldId id="317" r:id="rId4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2880">
          <p15:clr>
            <a:srgbClr val="A4A3A4"/>
          </p15:clr>
        </p15:guide>
        <p15:guide id="3" orient="horz" pos="16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D7891"/>
    <a:srgbClr val="119FC1"/>
    <a:srgbClr val="E6E6E6"/>
    <a:srgbClr val="CDCDCD"/>
    <a:srgbClr val="232323"/>
    <a:srgbClr val="343434"/>
    <a:srgbClr val="191919"/>
    <a:srgbClr val="FFFFFF"/>
    <a:srgbClr val="222222"/>
    <a:srgbClr val="F8BE0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1CAED31-E3A0-4114-9DCC-A7956C2E4C82}" v="2" dt="2021-09-26T14:44:26.72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94"/>
  </p:normalViewPr>
  <p:slideViewPr>
    <p:cSldViewPr snapToGrid="0" snapToObjects="1">
      <p:cViewPr varScale="1">
        <p:scale>
          <a:sx n="109" d="100"/>
          <a:sy n="109" d="100"/>
        </p:scale>
        <p:origin x="662" y="82"/>
      </p:cViewPr>
      <p:guideLst>
        <p:guide pos="2880"/>
        <p:guide orient="horz" pos="162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napToObjects="1" showGuides="1">
      <p:cViewPr varScale="1">
        <p:scale>
          <a:sx n="120" d="100"/>
          <a:sy n="120" d="100"/>
        </p:scale>
        <p:origin x="4962" y="12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handoutMaster" Target="handoutMasters/handout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zayr Mohammed (Strategy Unit, hosted by MLCSU)" userId="9eb91352-5a39-4b2f-b13a-d0600be75e6f" providerId="ADAL" clId="{C1CAED31-E3A0-4114-9DCC-A7956C2E4C82}"/>
    <pc:docChg chg="custSel delSld modSld modMainMaster">
      <pc:chgData name="Ozayr Mohammed (Strategy Unit, hosted by MLCSU)" userId="9eb91352-5a39-4b2f-b13a-d0600be75e6f" providerId="ADAL" clId="{C1CAED31-E3A0-4114-9DCC-A7956C2E4C82}" dt="2021-09-26T14:44:26.724" v="23" actId="16037"/>
      <pc:docMkLst>
        <pc:docMk/>
      </pc:docMkLst>
      <pc:sldChg chg="del">
        <pc:chgData name="Ozayr Mohammed (Strategy Unit, hosted by MLCSU)" userId="9eb91352-5a39-4b2f-b13a-d0600be75e6f" providerId="ADAL" clId="{C1CAED31-E3A0-4114-9DCC-A7956C2E4C82}" dt="2021-09-23T10:44:49.735" v="3" actId="47"/>
        <pc:sldMkLst>
          <pc:docMk/>
          <pc:sldMk cId="2007287431" sldId="256"/>
        </pc:sldMkLst>
      </pc:sldChg>
      <pc:sldChg chg="del">
        <pc:chgData name="Ozayr Mohammed (Strategy Unit, hosted by MLCSU)" userId="9eb91352-5a39-4b2f-b13a-d0600be75e6f" providerId="ADAL" clId="{C1CAED31-E3A0-4114-9DCC-A7956C2E4C82}" dt="2021-09-23T10:44:51.116" v="5" actId="47"/>
        <pc:sldMkLst>
          <pc:docMk/>
          <pc:sldMk cId="838407235" sldId="259"/>
        </pc:sldMkLst>
      </pc:sldChg>
      <pc:sldChg chg="del">
        <pc:chgData name="Ozayr Mohammed (Strategy Unit, hosted by MLCSU)" userId="9eb91352-5a39-4b2f-b13a-d0600be75e6f" providerId="ADAL" clId="{C1CAED31-E3A0-4114-9DCC-A7956C2E4C82}" dt="2021-09-23T10:44:50.276" v="4" actId="47"/>
        <pc:sldMkLst>
          <pc:docMk/>
          <pc:sldMk cId="2461898291" sldId="262"/>
        </pc:sldMkLst>
      </pc:sldChg>
      <pc:sldChg chg="del">
        <pc:chgData name="Ozayr Mohammed (Strategy Unit, hosted by MLCSU)" userId="9eb91352-5a39-4b2f-b13a-d0600be75e6f" providerId="ADAL" clId="{C1CAED31-E3A0-4114-9DCC-A7956C2E4C82}" dt="2021-09-23T10:44:51.755" v="6" actId="47"/>
        <pc:sldMkLst>
          <pc:docMk/>
          <pc:sldMk cId="3970793741" sldId="271"/>
        </pc:sldMkLst>
      </pc:sldChg>
      <pc:sldChg chg="modSp mod modClrScheme chgLayout">
        <pc:chgData name="Ozayr Mohammed (Strategy Unit, hosted by MLCSU)" userId="9eb91352-5a39-4b2f-b13a-d0600be75e6f" providerId="ADAL" clId="{C1CAED31-E3A0-4114-9DCC-A7956C2E4C82}" dt="2021-09-23T13:43:07.833" v="7" actId="700"/>
        <pc:sldMkLst>
          <pc:docMk/>
          <pc:sldMk cId="426259224" sldId="272"/>
        </pc:sldMkLst>
        <pc:spChg chg="mod ord">
          <ac:chgData name="Ozayr Mohammed (Strategy Unit, hosted by MLCSU)" userId="9eb91352-5a39-4b2f-b13a-d0600be75e6f" providerId="ADAL" clId="{C1CAED31-E3A0-4114-9DCC-A7956C2E4C82}" dt="2021-09-23T13:43:07.833" v="7" actId="700"/>
          <ac:spMkLst>
            <pc:docMk/>
            <pc:sldMk cId="426259224" sldId="272"/>
            <ac:spMk id="2" creationId="{00000000-0000-0000-0000-000000000000}"/>
          </ac:spMkLst>
        </pc:spChg>
        <pc:spChg chg="mod ord">
          <ac:chgData name="Ozayr Mohammed (Strategy Unit, hosted by MLCSU)" userId="9eb91352-5a39-4b2f-b13a-d0600be75e6f" providerId="ADAL" clId="{C1CAED31-E3A0-4114-9DCC-A7956C2E4C82}" dt="2021-09-23T13:43:07.833" v="7" actId="700"/>
          <ac:spMkLst>
            <pc:docMk/>
            <pc:sldMk cId="426259224" sldId="272"/>
            <ac:spMk id="3" creationId="{00000000-0000-0000-0000-000000000000}"/>
          </ac:spMkLst>
        </pc:spChg>
      </pc:sldChg>
      <pc:sldChg chg="del">
        <pc:chgData name="Ozayr Mohammed (Strategy Unit, hosted by MLCSU)" userId="9eb91352-5a39-4b2f-b13a-d0600be75e6f" providerId="ADAL" clId="{C1CAED31-E3A0-4114-9DCC-A7956C2E4C82}" dt="2021-09-26T14:43:45.679" v="8" actId="47"/>
        <pc:sldMkLst>
          <pc:docMk/>
          <pc:sldMk cId="4290673980" sldId="273"/>
        </pc:sldMkLst>
      </pc:sldChg>
      <pc:sldChg chg="modSp mod">
        <pc:chgData name="Ozayr Mohammed (Strategy Unit, hosted by MLCSU)" userId="9eb91352-5a39-4b2f-b13a-d0600be75e6f" providerId="ADAL" clId="{C1CAED31-E3A0-4114-9DCC-A7956C2E4C82}" dt="2021-09-23T10:43:08.385" v="1" actId="207"/>
        <pc:sldMkLst>
          <pc:docMk/>
          <pc:sldMk cId="2053074294" sldId="330"/>
        </pc:sldMkLst>
        <pc:spChg chg="mod">
          <ac:chgData name="Ozayr Mohammed (Strategy Unit, hosted by MLCSU)" userId="9eb91352-5a39-4b2f-b13a-d0600be75e6f" providerId="ADAL" clId="{C1CAED31-E3A0-4114-9DCC-A7956C2E4C82}" dt="2021-09-23T10:43:08.385" v="1" actId="207"/>
          <ac:spMkLst>
            <pc:docMk/>
            <pc:sldMk cId="2053074294" sldId="330"/>
            <ac:spMk id="5" creationId="{F941FD1E-3F51-4688-B618-29AD89C67752}"/>
          </ac:spMkLst>
        </pc:spChg>
      </pc:sldChg>
      <pc:sldChg chg="modSp mod">
        <pc:chgData name="Ozayr Mohammed (Strategy Unit, hosted by MLCSU)" userId="9eb91352-5a39-4b2f-b13a-d0600be75e6f" providerId="ADAL" clId="{C1CAED31-E3A0-4114-9DCC-A7956C2E4C82}" dt="2021-09-23T10:43:23.443" v="2" actId="207"/>
        <pc:sldMkLst>
          <pc:docMk/>
          <pc:sldMk cId="234008986" sldId="357"/>
        </pc:sldMkLst>
        <pc:spChg chg="mod">
          <ac:chgData name="Ozayr Mohammed (Strategy Unit, hosted by MLCSU)" userId="9eb91352-5a39-4b2f-b13a-d0600be75e6f" providerId="ADAL" clId="{C1CAED31-E3A0-4114-9DCC-A7956C2E4C82}" dt="2021-09-23T10:43:23.443" v="2" actId="207"/>
          <ac:spMkLst>
            <pc:docMk/>
            <pc:sldMk cId="234008986" sldId="357"/>
            <ac:spMk id="5" creationId="{F941FD1E-3F51-4688-B618-29AD89C67752}"/>
          </ac:spMkLst>
        </pc:spChg>
      </pc:sldChg>
      <pc:sldChg chg="modSp mod">
        <pc:chgData name="Ozayr Mohammed (Strategy Unit, hosted by MLCSU)" userId="9eb91352-5a39-4b2f-b13a-d0600be75e6f" providerId="ADAL" clId="{C1CAED31-E3A0-4114-9DCC-A7956C2E4C82}" dt="2021-09-26T14:44:02.692" v="21" actId="1035"/>
        <pc:sldMkLst>
          <pc:docMk/>
          <pc:sldMk cId="2000266865" sldId="390"/>
        </pc:sldMkLst>
        <pc:cxnChg chg="mod">
          <ac:chgData name="Ozayr Mohammed (Strategy Unit, hosted by MLCSU)" userId="9eb91352-5a39-4b2f-b13a-d0600be75e6f" providerId="ADAL" clId="{C1CAED31-E3A0-4114-9DCC-A7956C2E4C82}" dt="2021-09-26T14:44:02.692" v="21" actId="1035"/>
          <ac:cxnSpMkLst>
            <pc:docMk/>
            <pc:sldMk cId="2000266865" sldId="390"/>
            <ac:cxnSpMk id="11" creationId="{C9294665-CE1D-4263-90FC-855E006B6754}"/>
          </ac:cxnSpMkLst>
        </pc:cxnChg>
      </pc:sldChg>
      <pc:sldMasterChg chg="modSldLayout">
        <pc:chgData name="Ozayr Mohammed (Strategy Unit, hosted by MLCSU)" userId="9eb91352-5a39-4b2f-b13a-d0600be75e6f" providerId="ADAL" clId="{C1CAED31-E3A0-4114-9DCC-A7956C2E4C82}" dt="2021-09-26T14:44:26.724" v="23" actId="16037"/>
        <pc:sldMasterMkLst>
          <pc:docMk/>
          <pc:sldMasterMk cId="1807466332" sldId="2147483648"/>
        </pc:sldMasterMkLst>
        <pc:sldLayoutChg chg="modSp">
          <pc:chgData name="Ozayr Mohammed (Strategy Unit, hosted by MLCSU)" userId="9eb91352-5a39-4b2f-b13a-d0600be75e6f" providerId="ADAL" clId="{C1CAED31-E3A0-4114-9DCC-A7956C2E4C82}" dt="2021-09-26T14:44:26.724" v="23" actId="16037"/>
          <pc:sldLayoutMkLst>
            <pc:docMk/>
            <pc:sldMasterMk cId="1807466332" sldId="2147483648"/>
            <pc:sldLayoutMk cId="4189384277" sldId="2147483692"/>
          </pc:sldLayoutMkLst>
          <pc:spChg chg="mod">
            <ac:chgData name="Ozayr Mohammed (Strategy Unit, hosted by MLCSU)" userId="9eb91352-5a39-4b2f-b13a-d0600be75e6f" providerId="ADAL" clId="{C1CAED31-E3A0-4114-9DCC-A7956C2E4C82}" dt="2021-09-26T14:44:26.724" v="23" actId="16037"/>
            <ac:spMkLst>
              <pc:docMk/>
              <pc:sldMasterMk cId="1807466332" sldId="2147483648"/>
              <pc:sldLayoutMk cId="4189384277" sldId="2147483692"/>
              <ac:spMk id="13" creationId="{00000000-0000-0000-0000-000000000000}"/>
            </ac:spMkLst>
          </pc:spChg>
        </pc:sldLayoutChg>
      </pc:sldMasterChg>
    </pc:docChg>
  </pc:docChgLst>
  <pc:docChgLst>
    <pc:chgData name="Ozayr Mohammed (Strategy Unit, hosted by MLCSU)" userId="9eb91352-5a39-4b2f-b13a-d0600be75e6f" providerId="ADAL" clId="{14D81544-92D5-4F27-8301-7E0E5247A95E}"/>
    <pc:docChg chg="undo custSel modSld">
      <pc:chgData name="Ozayr Mohammed (Strategy Unit, hosted by MLCSU)" userId="9eb91352-5a39-4b2f-b13a-d0600be75e6f" providerId="ADAL" clId="{14D81544-92D5-4F27-8301-7E0E5247A95E}" dt="2021-09-27T08:18:53.961" v="31" actId="1037"/>
      <pc:docMkLst>
        <pc:docMk/>
      </pc:docMkLst>
      <pc:sldChg chg="modSp mod">
        <pc:chgData name="Ozayr Mohammed (Strategy Unit, hosted by MLCSU)" userId="9eb91352-5a39-4b2f-b13a-d0600be75e6f" providerId="ADAL" clId="{14D81544-92D5-4F27-8301-7E0E5247A95E}" dt="2021-09-27T08:18:53.961" v="31" actId="1037"/>
        <pc:sldMkLst>
          <pc:docMk/>
          <pc:sldMk cId="3349754048" sldId="258"/>
        </pc:sldMkLst>
        <pc:spChg chg="mod">
          <ac:chgData name="Ozayr Mohammed (Strategy Unit, hosted by MLCSU)" userId="9eb91352-5a39-4b2f-b13a-d0600be75e6f" providerId="ADAL" clId="{14D81544-92D5-4F27-8301-7E0E5247A95E}" dt="2021-09-27T08:18:35.529" v="10" actId="122"/>
          <ac:spMkLst>
            <pc:docMk/>
            <pc:sldMk cId="3349754048" sldId="258"/>
            <ac:spMk id="5" creationId="{F941FD1E-3F51-4688-B618-29AD89C67752}"/>
          </ac:spMkLst>
        </pc:spChg>
        <pc:picChg chg="mod">
          <ac:chgData name="Ozayr Mohammed (Strategy Unit, hosted by MLCSU)" userId="9eb91352-5a39-4b2f-b13a-d0600be75e6f" providerId="ADAL" clId="{14D81544-92D5-4F27-8301-7E0E5247A95E}" dt="2021-09-27T08:18:53.961" v="31" actId="1037"/>
          <ac:picMkLst>
            <pc:docMk/>
            <pc:sldMk cId="3349754048" sldId="258"/>
            <ac:picMk id="8" creationId="{E0EC23C3-C583-4937-8B8E-DFDB72966DB3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91665C-C9F7-244F-A659-99107B330E05}" type="datetimeFigureOut">
              <a:t>9/27/2021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3ECE58-3283-124E-AC2C-03B80BE2C30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85125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FD2DFF-D9E3-3740-A154-DC041768FBA3}" type="datetimeFigureOut">
              <a:t>9/27/2021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307271-1E27-DD4A-B5DE-0F9CBD18BCA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12211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37C15B-F325-4E1B-8D01-22104E2DC43C}" type="slidenum">
              <a:rPr lang="en-GB" smtClean="0"/>
              <a:pPr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55381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37C15B-F325-4E1B-8D01-22104E2DC43C}" type="slidenum">
              <a:rPr lang="en-GB" smtClean="0"/>
              <a:pPr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17015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37C15B-F325-4E1B-8D01-22104E2DC43C}" type="slidenum">
              <a:rPr lang="en-GB" smtClean="0"/>
              <a:pPr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21348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37C15B-F325-4E1B-8D01-22104E2DC43C}" type="slidenum">
              <a:rPr lang="en-GB" smtClean="0"/>
              <a:pPr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29817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37C15B-F325-4E1B-8D01-22104E2DC43C}" type="slidenum">
              <a:rPr lang="en-GB" smtClean="0"/>
              <a:pPr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63667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37C15B-F325-4E1B-8D01-22104E2DC43C}" type="slidenum">
              <a:rPr lang="en-GB" smtClean="0"/>
              <a:pPr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06590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37C15B-F325-4E1B-8D01-22104E2DC43C}" type="slidenum">
              <a:rPr lang="en-GB" smtClean="0"/>
              <a:pPr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629617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37C15B-F325-4E1B-8D01-22104E2DC43C}" type="slidenum">
              <a:rPr lang="en-GB" smtClean="0"/>
              <a:pPr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47835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37C15B-F325-4E1B-8D01-22104E2DC43C}" type="slidenum">
              <a:rPr lang="en-GB" smtClean="0"/>
              <a:pPr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01673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dirty="0">
                <a:solidFill>
                  <a:schemeClr val="accent5">
                    <a:lumMod val="60000"/>
                    <a:lumOff val="40000"/>
                  </a:schemeClr>
                </a:solidFill>
                <a:latin typeface="Segoe Print" panose="02000600000000000000" pitchFamily="2" charset="0"/>
              </a:rPr>
              <a:t>Also note </a:t>
            </a:r>
          </a:p>
          <a:p>
            <a:r>
              <a:rPr lang="en-GB" sz="1200" dirty="0">
                <a:solidFill>
                  <a:schemeClr val="accent5">
                    <a:lumMod val="60000"/>
                    <a:lumOff val="40000"/>
                  </a:schemeClr>
                </a:solidFill>
                <a:latin typeface="Segoe Print" panose="02000600000000000000" pitchFamily="2" charset="0"/>
              </a:rPr>
              <a:t>8 Object “character string” 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37C15B-F325-4E1B-8D01-22104E2DC43C}" type="slidenum">
              <a:rPr lang="en-GB" smtClean="0"/>
              <a:pPr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75806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37C15B-F325-4E1B-8D01-22104E2DC43C}" type="slidenum">
              <a:rPr lang="en-GB" smtClean="0"/>
              <a:pPr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34415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37C15B-F325-4E1B-8D01-22104E2DC43C}" type="slidenum">
              <a:rPr lang="en-GB" smtClean="0"/>
              <a:pPr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97205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37C15B-F325-4E1B-8D01-22104E2DC43C}" type="slidenum">
              <a:rPr lang="en-GB" smtClean="0"/>
              <a:pPr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79843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37C15B-F325-4E1B-8D01-22104E2DC43C}" type="slidenum">
              <a:rPr lang="en-GB" smtClean="0"/>
              <a:pPr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89855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37C15B-F325-4E1B-8D01-22104E2DC43C}" type="slidenum">
              <a:rPr lang="en-GB" smtClean="0"/>
              <a:pPr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7925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37C15B-F325-4E1B-8D01-22104E2DC43C}" type="slidenum">
              <a:rPr lang="en-GB" smtClean="0"/>
              <a:pPr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25703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37C15B-F325-4E1B-8D01-22104E2DC43C}" type="slidenum">
              <a:rPr lang="en-GB" smtClean="0"/>
              <a:pPr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61713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37C15B-F325-4E1B-8D01-22104E2DC43C}" type="slidenum">
              <a:rPr lang="en-GB" smtClean="0"/>
              <a:pPr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96004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image" Target="../media/image3.sv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2CD4AB83-EB0F-477B-81F8-82F00E17FFEC}"/>
              </a:ext>
            </a:extLst>
          </p:cNvPr>
          <p:cNvSpPr/>
          <p:nvPr userDrawn="1"/>
        </p:nvSpPr>
        <p:spPr>
          <a:xfrm>
            <a:off x="854785" y="-745697"/>
            <a:ext cx="2919600" cy="2919600"/>
          </a:xfrm>
          <a:prstGeom prst="ellipse">
            <a:avLst/>
          </a:prstGeom>
          <a:solidFill>
            <a:srgbClr val="232323"/>
          </a:solidFill>
          <a:ln w="63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197510"/>
            <a:ext cx="6208610" cy="1596184"/>
          </a:xfrm>
        </p:spPr>
        <p:txBody>
          <a:bodyPr anchor="ctr" anchorCtr="0">
            <a:noAutofit/>
          </a:bodyPr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169196"/>
            <a:ext cx="3844456" cy="637320"/>
          </a:xfrm>
        </p:spPr>
        <p:txBody>
          <a:bodyPr anchor="b">
            <a:noAutofit/>
          </a:bodyPr>
          <a:lstStyle>
            <a:lvl1pPr marL="0" indent="0" algn="l">
              <a:buNone/>
              <a:defRPr sz="14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46B29FC-BA61-F54B-AEDC-E6AAA77C65F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94859" y="4294313"/>
            <a:ext cx="2189319" cy="512202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80646E95-AA2A-486B-BFF1-275FF76D615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444830" y="-721712"/>
            <a:ext cx="2919222" cy="2919222"/>
          </a:xfrm>
          <a:prstGeom prst="rect">
            <a:avLst/>
          </a:prstGeom>
        </p:spPr>
      </p:pic>
      <p:pic>
        <p:nvPicPr>
          <p:cNvPr id="8" name="Picture 7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CE6C94BA-EE03-4081-9123-9A735DDA48EC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87083" y="347347"/>
            <a:ext cx="908426" cy="366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8885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1">
            <a:extLst>
              <a:ext uri="{FF2B5EF4-FFF2-40B4-BE49-F238E27FC236}">
                <a16:creationId xmlns:a16="http://schemas.microsoft.com/office/drawing/2014/main" id="{038E8EF6-C3A3-5244-B239-653ACB0044C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03813" y="288236"/>
            <a:ext cx="3746983" cy="409167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7201" y="1496517"/>
            <a:ext cx="4384765" cy="2883396"/>
          </a:xfrm>
        </p:spPr>
        <p:txBody>
          <a:bodyPr>
            <a:no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spcAft>
                <a:spcPts val="400"/>
              </a:spcAft>
              <a:buNone/>
              <a:defRPr sz="1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Slide A, body text continued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1394CFE3-05CF-440B-BBD2-A2AC55E220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13219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Date</a:t>
            </a:r>
            <a:endParaRPr lang="en-US" dirty="0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596CE548-A3FB-437F-81A1-82A54B0165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779104" y="4767263"/>
            <a:ext cx="598832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/>
              <a:t>Presentation title</a:t>
            </a:r>
            <a:endParaRPr lang="en-US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F93F9E19-422B-4681-B5F6-D36BDBD91F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67430" y="4767263"/>
            <a:ext cx="919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0B0164-1B0E-EC47-A805-AF4E4DD1E6D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213572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61535-4ACF-4917-BE64-49193791F4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205979"/>
            <a:ext cx="5844209" cy="8572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478467B-5413-4BA9-8667-F37B2152C83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17278" y="687523"/>
            <a:ext cx="3960000" cy="3960000"/>
          </a:xfrm>
          <a:prstGeom prst="ellipse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96816E3-14A0-4436-85C3-930D3A22C41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59255" y="1096962"/>
            <a:ext cx="4256862" cy="35505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4ED47099-E320-4E91-99B1-AB5B199071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13219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Date</a:t>
            </a:r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7F0499BA-191D-4F1F-8CB0-72C1B52205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779104" y="4767263"/>
            <a:ext cx="598832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/>
              <a:t>Presentation title</a:t>
            </a:r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57339ADD-4FB8-48D9-A7B0-45058E5266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67430" y="4767263"/>
            <a:ext cx="919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0B0164-1B0E-EC47-A805-AF4E4DD1E6D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434231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gree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ubtitle 2">
            <a:extLst>
              <a:ext uri="{FF2B5EF4-FFF2-40B4-BE49-F238E27FC236}">
                <a16:creationId xmlns:a16="http://schemas.microsoft.com/office/drawing/2014/main" id="{C9F7428C-16C3-714B-992C-267551C3749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32708" y="1229117"/>
            <a:ext cx="6078583" cy="1615792"/>
          </a:xfrm>
        </p:spPr>
        <p:txBody>
          <a:bodyPr anchor="ctr">
            <a:noAutofit/>
          </a:bodyPr>
          <a:lstStyle>
            <a:lvl1pPr marL="0" marR="0" indent="0" algn="ctr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400"/>
              </a:spcAft>
              <a:buClrTx/>
              <a:buSzTx/>
              <a:buFont typeface="Arial"/>
              <a:buNone/>
              <a:tabLst/>
              <a:defRPr sz="2000" b="1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Quote goes here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BE87A265-BAE7-E84C-9CE5-08F3F6D236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1199" y="3405391"/>
            <a:ext cx="5181600" cy="1017984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b="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Name Surname</a:t>
            </a:r>
          </a:p>
          <a:p>
            <a:r>
              <a:rPr lang="en-GB" dirty="0"/>
              <a:t>Job title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20021671-C68E-4A96-B555-4D754730F57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13219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Date</a:t>
            </a:r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82801C7-8F0D-4D3D-8308-981E58B8B8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779104" y="4767263"/>
            <a:ext cx="598832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pPr algn="l"/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DFAF371-1098-4956-AC7A-94C7790C7A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67430" y="4767263"/>
            <a:ext cx="919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50B0164-1B0E-EC47-A805-AF4E4DD1E6D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670295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blac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ubtitle 2">
            <a:extLst>
              <a:ext uri="{FF2B5EF4-FFF2-40B4-BE49-F238E27FC236}">
                <a16:creationId xmlns:a16="http://schemas.microsoft.com/office/drawing/2014/main" id="{017BE2AD-B466-4A41-A6CA-35CEC533219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32706" y="1237826"/>
            <a:ext cx="6078583" cy="1615792"/>
          </a:xfrm>
        </p:spPr>
        <p:txBody>
          <a:bodyPr anchor="ctr">
            <a:noAutofit/>
          </a:bodyPr>
          <a:lstStyle>
            <a:lvl1pPr marL="0" marR="0" indent="0" algn="ctr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400"/>
              </a:spcAft>
              <a:buClrTx/>
              <a:buSzTx/>
              <a:buFont typeface="Arial"/>
              <a:buNone/>
              <a:tabLst/>
              <a:defRPr sz="2000" b="1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Quote goes here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FB2C3A53-15AF-4349-8B06-04BA39170AF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1198" y="3405391"/>
            <a:ext cx="5181600" cy="1017984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b="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Name Surname</a:t>
            </a:r>
          </a:p>
          <a:p>
            <a:r>
              <a:rPr lang="en-GB" dirty="0"/>
              <a:t>Job title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ED51EB03-D4A9-4B95-99A0-DCC5A0838FE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13219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Date</a:t>
            </a:r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1A4CA63E-F725-4F89-910B-2F01A0E050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779104" y="4767263"/>
            <a:ext cx="598832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4DEFBD37-2906-4256-91B4-EB241DC8DC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67430" y="4767263"/>
            <a:ext cx="919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0B0164-1B0E-EC47-A805-AF4E4DD1E6D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695121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1" y="836572"/>
            <a:ext cx="8229599" cy="619229"/>
          </a:xfrm>
        </p:spPr>
        <p:txBody>
          <a:bodyPr anchor="t" anchorCtr="0"/>
          <a:lstStyle>
            <a:lvl1pPr>
              <a:defRPr sz="3600" baseline="0"/>
            </a:lvl1pPr>
          </a:lstStyle>
          <a:p>
            <a:r>
              <a:rPr lang="en-GB" dirty="0"/>
              <a:t>Content slide A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0EA992-2623-41BF-BE28-46C9D6CDA8F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7200" y="1570038"/>
            <a:ext cx="8229600" cy="29876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7542CAA4-99B2-4897-B3F5-78F640D061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13219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Date</a:t>
            </a:r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CFA25113-5F36-4367-AAF5-0FE212E41E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779104" y="4767263"/>
            <a:ext cx="598832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/>
              <a:t>Presentation title</a:t>
            </a:r>
            <a:endParaRPr lang="en-US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AECBEADB-60D4-4D14-97D1-C166ED1F55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67430" y="4767263"/>
            <a:ext cx="919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0B0164-1B0E-EC47-A805-AF4E4DD1E6D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21662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1" y="836572"/>
            <a:ext cx="8229599" cy="619229"/>
          </a:xfrm>
        </p:spPr>
        <p:txBody>
          <a:bodyPr anchor="t" anchorCtr="0"/>
          <a:lstStyle>
            <a:lvl1pPr>
              <a:defRPr sz="3600" baseline="0"/>
            </a:lvl1pPr>
          </a:lstStyle>
          <a:p>
            <a:r>
              <a:rPr lang="en-GB" dirty="0"/>
              <a:t>Content slide A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0EA992-2623-41BF-BE28-46C9D6CDA8F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7200" y="1570038"/>
            <a:ext cx="8229600" cy="29876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7542CAA4-99B2-4897-B3F5-78F640D061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13219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Date</a:t>
            </a:r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CFA25113-5F36-4367-AAF5-0FE212E41E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779104" y="4767263"/>
            <a:ext cx="598832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/>
              <a:t>Presentation title</a:t>
            </a:r>
            <a:endParaRPr lang="en-US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AECBEADB-60D4-4D14-97D1-C166ED1F55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67430" y="4767263"/>
            <a:ext cx="919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0B0164-1B0E-EC47-A805-AF4E4DD1E6D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248641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1" y="836571"/>
            <a:ext cx="8229599" cy="619229"/>
          </a:xfrm>
        </p:spPr>
        <p:txBody>
          <a:bodyPr anchor="t" anchorCtr="0"/>
          <a:lstStyle>
            <a:lvl1pPr>
              <a:defRPr sz="36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Content slide A alt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57201" y="1570037"/>
            <a:ext cx="8229598" cy="2987675"/>
          </a:xfrm>
        </p:spPr>
        <p:txBody>
          <a:bodyPr/>
          <a:lstStyle>
            <a:lvl1pPr>
              <a:buClr>
                <a:schemeClr val="bg2"/>
              </a:buClr>
              <a:defRPr sz="1400">
                <a:solidFill>
                  <a:schemeClr val="bg1"/>
                </a:solidFill>
              </a:defRPr>
            </a:lvl1pPr>
            <a:lvl2pPr>
              <a:buClr>
                <a:schemeClr val="bg2"/>
              </a:buClr>
              <a:defRPr sz="1400">
                <a:solidFill>
                  <a:schemeClr val="bg1"/>
                </a:solidFill>
              </a:defRPr>
            </a:lvl2pPr>
            <a:lvl3pPr>
              <a:buClr>
                <a:schemeClr val="bg2"/>
              </a:buClr>
              <a:defRPr sz="1400">
                <a:solidFill>
                  <a:schemeClr val="bg1"/>
                </a:solidFill>
              </a:defRPr>
            </a:lvl3pPr>
            <a:lvl4pPr>
              <a:buClr>
                <a:schemeClr val="bg2"/>
              </a:buClr>
              <a:defRPr sz="1400">
                <a:solidFill>
                  <a:schemeClr val="bg1"/>
                </a:solidFill>
              </a:defRPr>
            </a:lvl4pPr>
            <a:lvl5pPr>
              <a:buClr>
                <a:schemeClr val="bg2"/>
              </a:buCl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8E42F1CF-72A9-4574-B708-6A72278E54F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13219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Date</a:t>
            </a:r>
            <a:endParaRPr lang="en-US" dirty="0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5BE33B70-9583-47CA-B65B-030FE1CEB5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779104" y="4767263"/>
            <a:ext cx="598832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 algn="l"/>
            <a:r>
              <a:rPr lang="en-US"/>
              <a:t>Presentation title</a:t>
            </a:r>
            <a:endParaRPr lang="en-US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A3DD926E-1846-4930-81CC-6156BE7967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67430" y="4767263"/>
            <a:ext cx="919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450B0164-1B0E-EC47-A805-AF4E4DD1E6D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501123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1" y="842681"/>
            <a:ext cx="8229599" cy="619229"/>
          </a:xfrm>
        </p:spPr>
        <p:txBody>
          <a:bodyPr anchor="t" anchorCtr="0"/>
          <a:lstStyle>
            <a:lvl1pPr>
              <a:defRPr sz="3600" baseline="0"/>
            </a:lvl1pPr>
          </a:lstStyle>
          <a:p>
            <a:r>
              <a:rPr lang="en-GB" dirty="0"/>
              <a:t>Content slide B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57202" y="1570037"/>
            <a:ext cx="3987799" cy="2987675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0"/>
          <p:cNvSpPr>
            <a:spLocks noGrp="1"/>
          </p:cNvSpPr>
          <p:nvPr>
            <p:ph sz="quarter" idx="14"/>
          </p:nvPr>
        </p:nvSpPr>
        <p:spPr>
          <a:xfrm>
            <a:off x="4699001" y="1570037"/>
            <a:ext cx="3987799" cy="2987675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FB52B65E-FBBC-438B-8FE8-45E21B4B9C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13219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Date</a:t>
            </a:r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80C304B7-AA7F-49AE-AD74-498CDDAA36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779104" y="4767263"/>
            <a:ext cx="598832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/>
              <a:t>Presentation title</a:t>
            </a:r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BF4DC4E-CCB6-476C-BF65-9B17D35095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67430" y="4767263"/>
            <a:ext cx="919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0B0164-1B0E-EC47-A805-AF4E4DD1E6D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5023669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1" y="836572"/>
            <a:ext cx="8229599" cy="619229"/>
          </a:xfrm>
        </p:spPr>
        <p:txBody>
          <a:bodyPr anchor="t" anchorCtr="0"/>
          <a:lstStyle>
            <a:lvl1pPr>
              <a:defRPr sz="36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Content slide B alt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57202" y="1570037"/>
            <a:ext cx="3987799" cy="2987675"/>
          </a:xfrm>
        </p:spPr>
        <p:txBody>
          <a:bodyPr/>
          <a:lstStyle>
            <a:lvl1pPr>
              <a:buClr>
                <a:schemeClr val="bg2"/>
              </a:buClr>
              <a:defRPr sz="1400">
                <a:solidFill>
                  <a:schemeClr val="bg1"/>
                </a:solidFill>
              </a:defRPr>
            </a:lvl1pPr>
            <a:lvl2pPr>
              <a:buClr>
                <a:schemeClr val="bg2"/>
              </a:buClr>
              <a:defRPr sz="1400">
                <a:solidFill>
                  <a:schemeClr val="bg1"/>
                </a:solidFill>
              </a:defRPr>
            </a:lvl2pPr>
            <a:lvl3pPr>
              <a:buClr>
                <a:schemeClr val="bg2"/>
              </a:buClr>
              <a:defRPr sz="1400">
                <a:solidFill>
                  <a:schemeClr val="bg1"/>
                </a:solidFill>
              </a:defRPr>
            </a:lvl3pPr>
            <a:lvl4pPr>
              <a:buClr>
                <a:schemeClr val="bg2"/>
              </a:buClr>
              <a:defRPr sz="1400">
                <a:solidFill>
                  <a:schemeClr val="bg1"/>
                </a:solidFill>
              </a:defRPr>
            </a:lvl4pPr>
            <a:lvl5pPr>
              <a:buClr>
                <a:schemeClr val="bg2"/>
              </a:buCl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0"/>
          <p:cNvSpPr>
            <a:spLocks noGrp="1"/>
          </p:cNvSpPr>
          <p:nvPr>
            <p:ph sz="quarter" idx="14"/>
          </p:nvPr>
        </p:nvSpPr>
        <p:spPr>
          <a:xfrm>
            <a:off x="4699001" y="1570037"/>
            <a:ext cx="3987799" cy="2987675"/>
          </a:xfrm>
        </p:spPr>
        <p:txBody>
          <a:bodyPr/>
          <a:lstStyle>
            <a:lvl1pPr>
              <a:buClr>
                <a:schemeClr val="bg2"/>
              </a:buClr>
              <a:defRPr sz="1400">
                <a:solidFill>
                  <a:schemeClr val="bg1"/>
                </a:solidFill>
              </a:defRPr>
            </a:lvl1pPr>
            <a:lvl2pPr>
              <a:buClr>
                <a:schemeClr val="bg2"/>
              </a:buClr>
              <a:defRPr sz="1400">
                <a:solidFill>
                  <a:schemeClr val="bg1"/>
                </a:solidFill>
              </a:defRPr>
            </a:lvl2pPr>
            <a:lvl3pPr>
              <a:buClr>
                <a:schemeClr val="bg2"/>
              </a:buClr>
              <a:defRPr sz="1400">
                <a:solidFill>
                  <a:schemeClr val="bg1"/>
                </a:solidFill>
              </a:defRPr>
            </a:lvl3pPr>
            <a:lvl4pPr>
              <a:buClr>
                <a:schemeClr val="bg2"/>
              </a:buClr>
              <a:defRPr sz="1400">
                <a:solidFill>
                  <a:schemeClr val="bg1"/>
                </a:solidFill>
              </a:defRPr>
            </a:lvl4pPr>
            <a:lvl5pPr>
              <a:buClr>
                <a:schemeClr val="bg2"/>
              </a:buCl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DAA3D5AA-87E6-449A-B52D-C98A8880E59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13219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Date</a:t>
            </a:r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792DC44A-4E0B-44BE-A886-A7AEC02444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779104" y="4767263"/>
            <a:ext cx="598832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 algn="l"/>
            <a:r>
              <a:rPr lang="en-US"/>
              <a:t>Presentation title</a:t>
            </a:r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24E23FEE-55C0-40A5-B415-50805F73FE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67430" y="4767263"/>
            <a:ext cx="919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450B0164-1B0E-EC47-A805-AF4E4DD1E6D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715777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1" y="314222"/>
            <a:ext cx="8229599" cy="619229"/>
          </a:xfrm>
        </p:spPr>
        <p:txBody>
          <a:bodyPr anchor="t" anchorCtr="0"/>
          <a:lstStyle>
            <a:lvl1pPr>
              <a:defRPr sz="3600" baseline="0"/>
            </a:lvl1pPr>
          </a:lstStyle>
          <a:p>
            <a:r>
              <a:rPr lang="en-GB" dirty="0"/>
              <a:t>Content slide C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1F21EFAC-BCFB-43F0-B4F0-D1E257C7A4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13219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Date</a:t>
            </a:r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0E41C01-A116-46E1-A493-1A1E88D03B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779104" y="4767263"/>
            <a:ext cx="598832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21F55DD-1822-4DC0-BAEE-9EB5EE3C83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67430" y="4767263"/>
            <a:ext cx="919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0B0164-1B0E-EC47-A805-AF4E4DD1E6D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07871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SU NH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2CD4AB83-EB0F-477B-81F8-82F00E17FFEC}"/>
              </a:ext>
            </a:extLst>
          </p:cNvPr>
          <p:cNvSpPr/>
          <p:nvPr userDrawn="1"/>
        </p:nvSpPr>
        <p:spPr>
          <a:xfrm>
            <a:off x="854785" y="-745697"/>
            <a:ext cx="2919600" cy="2919600"/>
          </a:xfrm>
          <a:prstGeom prst="ellipse">
            <a:avLst/>
          </a:prstGeom>
          <a:solidFill>
            <a:srgbClr val="232323"/>
          </a:solidFill>
          <a:ln w="63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197510"/>
            <a:ext cx="6208610" cy="1596184"/>
          </a:xfrm>
        </p:spPr>
        <p:txBody>
          <a:bodyPr anchor="ctr" anchorCtr="0">
            <a:noAutofit/>
          </a:bodyPr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199" y="4169196"/>
            <a:ext cx="4961427" cy="637320"/>
          </a:xfrm>
        </p:spPr>
        <p:txBody>
          <a:bodyPr anchor="b">
            <a:noAutofit/>
          </a:bodyPr>
          <a:lstStyle>
            <a:lvl1pPr marL="0" indent="0" algn="l">
              <a:buNone/>
              <a:defRPr sz="11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46B29FC-BA61-F54B-AEDC-E6AAA77C65F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94859" y="4294313"/>
            <a:ext cx="2189319" cy="512202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80646E95-AA2A-486B-BFF1-275FF76D615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444830" y="-721712"/>
            <a:ext cx="2919222" cy="2919222"/>
          </a:xfrm>
          <a:prstGeom prst="rect">
            <a:avLst/>
          </a:prstGeom>
        </p:spPr>
      </p:pic>
      <p:pic>
        <p:nvPicPr>
          <p:cNvPr id="7" name="Picture 6" descr="A picture containing logo&#10;&#10;Description automatically generated">
            <a:extLst>
              <a:ext uri="{FF2B5EF4-FFF2-40B4-BE49-F238E27FC236}">
                <a16:creationId xmlns:a16="http://schemas.microsoft.com/office/drawing/2014/main" id="{E0311C03-D966-4C22-9498-E8A1DA9FD860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50718" y="4294313"/>
            <a:ext cx="612050" cy="512202"/>
          </a:xfrm>
          <a:prstGeom prst="rect">
            <a:avLst/>
          </a:prstGeom>
        </p:spPr>
      </p:pic>
      <p:pic>
        <p:nvPicPr>
          <p:cNvPr id="10" name="Picture 9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3F262F25-6649-46C7-8C04-DE119DFF1CB7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87083" y="347347"/>
            <a:ext cx="908426" cy="366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49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1" y="314222"/>
            <a:ext cx="8229599" cy="619229"/>
          </a:xfrm>
        </p:spPr>
        <p:txBody>
          <a:bodyPr anchor="t" anchorCtr="0"/>
          <a:lstStyle>
            <a:lvl1pPr>
              <a:defRPr sz="3600"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Content slide C alt</a:t>
            </a:r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D7F0D7D6-350E-40CA-AF9E-987E953FE4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13219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Date</a:t>
            </a:r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39C4AEE0-64B2-4573-B201-1B5397662A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779104" y="4767263"/>
            <a:ext cx="598832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 algn="l"/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7C560AA-3010-4688-AC7B-5A5101ED63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67430" y="4767263"/>
            <a:ext cx="919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450B0164-1B0E-EC47-A805-AF4E4DD1E6D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803850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896CB62E-C8A3-4E53-84CC-7362669EBE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13219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Date</a:t>
            </a:r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45C7DDA8-DDBC-4432-9FD5-F7EF4DA308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779104" y="4767263"/>
            <a:ext cx="598832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CD44C87-0080-4EF9-9609-0B80439D87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67430" y="4767263"/>
            <a:ext cx="919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0B0164-1B0E-EC47-A805-AF4E4DD1E6D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9441610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9004185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073AFAB4-4E7E-45AA-A308-FBB97D1D6AB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13219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Date</a:t>
            </a:r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7785F648-997F-45A3-B6C4-75ABB17458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779104" y="4767263"/>
            <a:ext cx="598832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B2B9DDFC-37E8-4135-B9F6-32A5A4DD36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67430" y="4767263"/>
            <a:ext cx="919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0B0164-1B0E-EC47-A805-AF4E4DD1E6D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110317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457200" y="514350"/>
            <a:ext cx="8229600" cy="30797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3708797"/>
            <a:ext cx="8229600" cy="62865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3pPr marL="914400" indent="0">
              <a:buNone/>
              <a:defRPr/>
            </a:lvl3pPr>
          </a:lstStyle>
          <a:p>
            <a:pPr lvl="0"/>
            <a:r>
              <a:rPr lang="en-GB" dirty="0"/>
              <a:t>Text content goes here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1B4457F8-9A3D-44D2-BE9C-0D8D00D1B5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13219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Date</a:t>
            </a:r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5C7990F3-396A-4F21-AF4C-6308C86A51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779104" y="4767263"/>
            <a:ext cx="598832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/>
              <a:t>Presentation title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F234574E-26F4-4C59-9F31-328B4D2E36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67430" y="4767263"/>
            <a:ext cx="919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0B0164-1B0E-EC47-A805-AF4E4DD1E6D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118454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457200" y="514350"/>
            <a:ext cx="8229600" cy="30797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3708797"/>
            <a:ext cx="8229600" cy="628650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GB" dirty="0"/>
              <a:t>Text content goes here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5E0D536F-0189-464F-AFDE-ACAC379C8B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13219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Date</a:t>
            </a:r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C110DA89-392B-4A09-89EF-7CD9A898AC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779104" y="4767263"/>
            <a:ext cx="598832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 algn="l"/>
            <a:r>
              <a:rPr lang="en-US"/>
              <a:t>Presentation title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65CBAE18-CCB4-41C4-9A8B-1716CDEE63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67430" y="4767263"/>
            <a:ext cx="919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450B0164-1B0E-EC47-A805-AF4E4DD1E6D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4270314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457200" y="514350"/>
            <a:ext cx="8229600" cy="30797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3708797"/>
            <a:ext cx="8229600" cy="628650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GB" dirty="0"/>
              <a:t>Text content goes here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2BA68D65-0A85-4D7F-B375-AC04ABD0482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13219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Date</a:t>
            </a:r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85F13612-3E5A-4A11-A941-2C50EC69A7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779104" y="4767263"/>
            <a:ext cx="598832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pPr algn="l"/>
            <a:r>
              <a:rPr lang="en-US"/>
              <a:t>Presentation title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2022ABF8-7599-4E86-B2C9-3F290EACC8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67430" y="4767263"/>
            <a:ext cx="919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50B0164-1B0E-EC47-A805-AF4E4DD1E6D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9183350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en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70143" y="269377"/>
            <a:ext cx="8003715" cy="489775"/>
          </a:xfrm>
        </p:spPr>
        <p:txBody>
          <a:bodyPr lIns="72000" tIns="72000" rIns="72000" bIns="72000" anchor="b" anchorCtr="0"/>
          <a:lstStyle>
            <a:lvl1pPr>
              <a:defRPr sz="1905" baseline="0">
                <a:solidFill>
                  <a:srgbClr val="2C2825"/>
                </a:solidFill>
              </a:defRPr>
            </a:lvl1pPr>
          </a:lstStyle>
          <a:p>
            <a:r>
              <a:rPr lang="en-GB"/>
              <a:t>Content-A </a:t>
            </a:r>
            <a:endParaRPr lang="en-US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570143" y="1004039"/>
            <a:ext cx="8003715" cy="3769059"/>
          </a:xfrm>
        </p:spPr>
        <p:txBody>
          <a:bodyPr/>
          <a:lstStyle>
            <a:lvl1pPr marL="0" indent="0">
              <a:buNone/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384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42F04F97-87AC-4484-AE55-2045F1114B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200" y="2902502"/>
            <a:ext cx="6671733" cy="1292303"/>
          </a:xfrm>
        </p:spPr>
        <p:txBody>
          <a:bodyPr>
            <a:no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944C7ADF-C14C-47A1-AC4C-6C84341E46E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364470"/>
            <a:ext cx="4601817" cy="685800"/>
          </a:xfrm>
        </p:spPr>
        <p:txBody>
          <a:bodyPr>
            <a:noAutofit/>
          </a:bodyPr>
          <a:lstStyle>
            <a:lvl1pPr marL="0" indent="0">
              <a:buNone/>
              <a:defRPr sz="18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GB" dirty="0"/>
              <a:t>Chapter Number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4228758-19C0-40F3-9CB4-19A985AB3B7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037867"/>
            <a:ext cx="6672263" cy="724935"/>
          </a:xfrm>
        </p:spPr>
        <p:txBody>
          <a:bodyPr/>
          <a:lstStyle>
            <a:lvl1pPr marL="0" indent="0">
              <a:buNone/>
              <a:defRPr sz="3600" b="1"/>
            </a:lvl1pPr>
            <a:lvl2pPr marL="179388" indent="0">
              <a:buNone/>
              <a:defRPr/>
            </a:lvl2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2382592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1" y="1168004"/>
            <a:ext cx="4057649" cy="3464719"/>
          </a:xfrm>
        </p:spPr>
        <p:txBody>
          <a:bodyPr/>
          <a:lstStyle>
            <a:lvl1pPr marL="285750" indent="-285750">
              <a:buFont typeface="Arial" panose="020B0604020202020204" pitchFamily="34" charset="0"/>
              <a:buChar char="-"/>
              <a:defRPr/>
            </a:lvl1pPr>
            <a:lvl2pPr marL="489347" indent="-285750">
              <a:buFont typeface="Arial" panose="020B0604020202020204" pitchFamily="34" charset="0"/>
              <a:buChar char="-"/>
              <a:defRPr/>
            </a:lvl2pPr>
            <a:lvl3pPr marL="686990" indent="-285750">
              <a:buFont typeface="Arial" panose="020B0604020202020204" pitchFamily="34" charset="0"/>
              <a:buChar char="-"/>
              <a:defRPr/>
            </a:lvl3pPr>
            <a:lvl4pPr marL="890588" indent="-285750">
              <a:buFont typeface="Arial" panose="020B0604020202020204" pitchFamily="34" charset="0"/>
              <a:buChar char="-"/>
              <a:defRPr/>
            </a:lvl4pPr>
            <a:lvl5pPr marL="1092994" indent="-285750">
              <a:buFont typeface="Arial" panose="020B0604020202020204" pitchFamily="34" charset="0"/>
              <a:buChar char="-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168004"/>
            <a:ext cx="4057650" cy="3464719"/>
          </a:xfrm>
        </p:spPr>
        <p:txBody>
          <a:bodyPr/>
          <a:lstStyle>
            <a:lvl1pPr marL="285750" indent="-285750">
              <a:buFont typeface="Arial" panose="020B0604020202020204" pitchFamily="34" charset="0"/>
              <a:buChar char="-"/>
              <a:defRPr/>
            </a:lvl1pPr>
            <a:lvl2pPr marL="489347" indent="-285750">
              <a:buFont typeface="Arial" panose="020B0604020202020204" pitchFamily="34" charset="0"/>
              <a:buChar char="-"/>
              <a:defRPr/>
            </a:lvl2pPr>
            <a:lvl3pPr marL="686990" indent="-285750">
              <a:buFont typeface="Arial" panose="020B0604020202020204" pitchFamily="34" charset="0"/>
              <a:buChar char="-"/>
              <a:defRPr/>
            </a:lvl3pPr>
            <a:lvl4pPr marL="890588" indent="-285750">
              <a:buFont typeface="Arial" panose="020B0604020202020204" pitchFamily="34" charset="0"/>
              <a:buChar char="-"/>
              <a:defRPr/>
            </a:lvl4pPr>
            <a:lvl5pPr marL="1092994" indent="-285750">
              <a:buFont typeface="Arial" panose="020B0604020202020204" pitchFamily="34" charset="0"/>
              <a:buChar char="-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E3EC8D62-A7E1-4AC6-8E95-8901E1CF6EB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13219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Date</a:t>
            </a:r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930FDD42-BBA8-436F-A5E3-92C02914AE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779104" y="4767263"/>
            <a:ext cx="598832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4D2EA61A-3646-41C2-9B8C-5F1A14B5C0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67430" y="4767263"/>
            <a:ext cx="919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0B0164-1B0E-EC47-A805-AF4E4DD1E6D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220814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84572"/>
            <a:ext cx="8229599" cy="4860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75147"/>
            <a:ext cx="3953019" cy="617934"/>
          </a:xfrm>
        </p:spPr>
        <p:txBody>
          <a:bodyPr anchor="b">
            <a:normAutofit/>
          </a:bodyPr>
          <a:lstStyle>
            <a:lvl1pPr marL="0" indent="0">
              <a:buNone/>
              <a:defRPr sz="1500" b="1">
                <a:solidFill>
                  <a:schemeClr val="tx1"/>
                </a:solidFill>
                <a:latin typeface="+mn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31808"/>
            <a:ext cx="3953019" cy="2810439"/>
          </a:xfrm>
        </p:spPr>
        <p:txBody>
          <a:bodyPr/>
          <a:lstStyle>
            <a:lvl1pPr marL="285750" indent="-285750">
              <a:buFont typeface="Arial" panose="020B0604020202020204" pitchFamily="34" charset="0"/>
              <a:buChar char="-"/>
              <a:defRPr>
                <a:solidFill>
                  <a:schemeClr val="tx1"/>
                </a:solidFill>
              </a:defRPr>
            </a:lvl1pPr>
            <a:lvl2pPr marL="489347" indent="-285750">
              <a:buFont typeface="Arial" panose="020B0604020202020204" pitchFamily="34" charset="0"/>
              <a:buChar char="-"/>
              <a:defRPr>
                <a:solidFill>
                  <a:schemeClr val="tx1"/>
                </a:solidFill>
              </a:defRPr>
            </a:lvl2pPr>
            <a:lvl3pPr marL="686990" indent="-285750">
              <a:buFont typeface="Arial" panose="020B0604020202020204" pitchFamily="34" charset="0"/>
              <a:buChar char="-"/>
              <a:defRPr>
                <a:solidFill>
                  <a:schemeClr val="tx1"/>
                </a:solidFill>
              </a:defRPr>
            </a:lvl3pPr>
            <a:lvl4pPr marL="890588" indent="-285750">
              <a:buFont typeface="Arial" panose="020B0604020202020204" pitchFamily="34" charset="0"/>
              <a:buChar char="-"/>
              <a:defRPr>
                <a:solidFill>
                  <a:schemeClr val="tx1"/>
                </a:solidFill>
              </a:defRPr>
            </a:lvl4pPr>
            <a:lvl5pPr marL="1092994" indent="-285750">
              <a:buFont typeface="Arial" panose="020B0604020202020204" pitchFamily="34" charset="0"/>
              <a:buChar char="-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1175147"/>
            <a:ext cx="4057648" cy="617934"/>
          </a:xfrm>
        </p:spPr>
        <p:txBody>
          <a:bodyPr anchor="b">
            <a:normAutofit/>
          </a:bodyPr>
          <a:lstStyle>
            <a:lvl1pPr marL="0" indent="0">
              <a:buNone/>
              <a:defRPr sz="1500" b="1">
                <a:solidFill>
                  <a:schemeClr val="tx1"/>
                </a:solidFill>
                <a:latin typeface="+mn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1831808"/>
            <a:ext cx="4057648" cy="2810439"/>
          </a:xfrm>
        </p:spPr>
        <p:txBody>
          <a:bodyPr/>
          <a:lstStyle>
            <a:lvl1pPr marL="285750" indent="-285750">
              <a:buFont typeface="Arial" panose="020B0604020202020204" pitchFamily="34" charset="0"/>
              <a:buChar char="-"/>
              <a:defRPr>
                <a:solidFill>
                  <a:schemeClr val="tx1"/>
                </a:solidFill>
              </a:defRPr>
            </a:lvl1pPr>
            <a:lvl2pPr marL="489347" indent="-285750">
              <a:buFont typeface="Arial" panose="020B0604020202020204" pitchFamily="34" charset="0"/>
              <a:buChar char="-"/>
              <a:defRPr>
                <a:solidFill>
                  <a:schemeClr val="tx1"/>
                </a:solidFill>
              </a:defRPr>
            </a:lvl2pPr>
            <a:lvl3pPr marL="686990" indent="-285750">
              <a:buFont typeface="Arial" panose="020B0604020202020204" pitchFamily="34" charset="0"/>
              <a:buChar char="-"/>
              <a:defRPr>
                <a:solidFill>
                  <a:schemeClr val="tx1"/>
                </a:solidFill>
              </a:defRPr>
            </a:lvl3pPr>
            <a:lvl4pPr marL="890588" indent="-285750">
              <a:buFont typeface="Arial" panose="020B0604020202020204" pitchFamily="34" charset="0"/>
              <a:buChar char="-"/>
              <a:defRPr>
                <a:solidFill>
                  <a:schemeClr val="tx1"/>
                </a:solidFill>
              </a:defRPr>
            </a:lvl4pPr>
            <a:lvl5pPr marL="1092994" indent="-285750">
              <a:buFont typeface="Arial" panose="020B0604020202020204" pitchFamily="34" charset="0"/>
              <a:buChar char="-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BA21093C-EA18-4263-A89F-54A9D4DB1BA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13219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Date</a:t>
            </a:r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05116259-1259-4CAE-AEF8-458D6E6A7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779104" y="4767263"/>
            <a:ext cx="598832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8D6DBB4B-3DCE-4E46-93FF-F76F123EC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767430" y="4767263"/>
            <a:ext cx="919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0B0164-1B0E-EC47-A805-AF4E4DD1E6D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360203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1447137"/>
            <a:ext cx="6671733" cy="1397235"/>
          </a:xfrm>
        </p:spPr>
        <p:txBody>
          <a:bodyPr anchor="b" anchorCtr="0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2902502"/>
            <a:ext cx="6671733" cy="1292303"/>
          </a:xfrm>
        </p:spPr>
        <p:txBody>
          <a:bodyPr>
            <a:no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364470"/>
            <a:ext cx="6671733" cy="685800"/>
          </a:xfrm>
        </p:spPr>
        <p:txBody>
          <a:bodyPr>
            <a:noAutofit/>
          </a:bodyPr>
          <a:lstStyle>
            <a:lvl1pPr marL="0" indent="0">
              <a:buNone/>
              <a:defRPr sz="18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GB" dirty="0"/>
              <a:t>Chapter Number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36B56CC3-295C-4D13-9CCF-EBC6E290372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13219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Date</a:t>
            </a:r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18E49B1E-1D3A-42BD-AF04-EF0E7F8B82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779104" y="4767263"/>
            <a:ext cx="598832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pPr algn="l"/>
            <a:r>
              <a:rPr lang="en-US" dirty="0"/>
              <a:t>Presentation title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E62C620-DA85-4A12-AFF8-0C232191E7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67430" y="4767263"/>
            <a:ext cx="919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50B0164-1B0E-EC47-A805-AF4E4DD1E6D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42980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1" y="333266"/>
            <a:ext cx="8229599" cy="685800"/>
          </a:xfrm>
        </p:spPr>
        <p:txBody>
          <a:bodyPr>
            <a:noAutofit/>
          </a:bodyPr>
          <a:lstStyle>
            <a:lvl1pPr marL="0" indent="0">
              <a:buNone/>
              <a:defRPr sz="3600" b="1" i="0">
                <a:solidFill>
                  <a:schemeClr val="bg2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GB" dirty="0"/>
              <a:t>Contents</a:t>
            </a:r>
            <a:endParaRPr lang="en-US" dirty="0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516F1C06-A5B6-406B-9A1C-C3A4F32531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13219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Date</a:t>
            </a:r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DCFF8A6F-0F21-40EB-8C4D-154FCB7F00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779104" y="4767263"/>
            <a:ext cx="598832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F87FAB09-DB35-4A7C-8E72-FEC626F7CB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67430" y="4767263"/>
            <a:ext cx="919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0B0164-1B0E-EC47-A805-AF4E4DD1E6D8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0C1C47-288B-4043-95C6-E2C2892EBB2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57200" y="1168004"/>
            <a:ext cx="8229600" cy="34647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173846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7201" y="2107096"/>
            <a:ext cx="3250095" cy="1936634"/>
          </a:xfrm>
        </p:spPr>
        <p:txBody>
          <a:bodyPr>
            <a:noAutofit/>
          </a:bodyPr>
          <a:lstStyle>
            <a:lvl1pPr marL="0" indent="0" algn="l">
              <a:lnSpc>
                <a:spcPct val="130000"/>
              </a:lnSpc>
              <a:spcAft>
                <a:spcPts val="400"/>
              </a:spcAft>
              <a:buNone/>
              <a:defRPr sz="14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contact details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14F19C7-E7FD-CE41-B87D-DCA2FF6172E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1" y="1330960"/>
            <a:ext cx="6724209" cy="685800"/>
          </a:xfrm>
        </p:spPr>
        <p:txBody>
          <a:bodyPr>
            <a:noAutofit/>
          </a:bodyPr>
          <a:lstStyle>
            <a:lvl1pPr marL="0" indent="0">
              <a:buNone/>
              <a:defRPr sz="36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edit heading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386625D-6B1F-4165-8EDE-3C1C64C9877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836988" y="2106613"/>
            <a:ext cx="3344862" cy="1936750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contact details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D53A8E22-53B9-4546-99F7-3DBCEFE1455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13219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Date</a:t>
            </a:r>
            <a:endParaRPr lang="en-US" dirty="0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0B3687A4-E551-4BFD-AA23-AA3CF03C99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779104" y="4767263"/>
            <a:ext cx="598832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 algn="l"/>
            <a:r>
              <a:rPr lang="en-US"/>
              <a:t>Presentation title</a:t>
            </a:r>
            <a:endParaRPr lang="en-US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88378E33-56CE-41EF-85FF-2CD15F087A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67430" y="4767263"/>
            <a:ext cx="919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450B0164-1B0E-EC47-A805-AF4E4DD1E6D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492059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2231" y="1496517"/>
            <a:ext cx="4445725" cy="2883395"/>
          </a:xfrm>
        </p:spPr>
        <p:txBody>
          <a:bodyPr>
            <a:no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spcAft>
                <a:spcPts val="400"/>
              </a:spcAft>
              <a:buNone/>
              <a:defRPr sz="1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Introduction body text</a:t>
            </a:r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FE6E581F-B39F-7B49-BF71-7D27D6C9ED6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2231" y="768862"/>
            <a:ext cx="4445725" cy="685800"/>
          </a:xfrm>
        </p:spPr>
        <p:txBody>
          <a:bodyPr lIns="0">
            <a:noAutofit/>
          </a:bodyPr>
          <a:lstStyle>
            <a:lvl1pPr marL="0" indent="0">
              <a:buNone/>
              <a:defRPr sz="3600" b="1" i="0">
                <a:solidFill>
                  <a:schemeClr val="bg2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GB" dirty="0"/>
              <a:t>Title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AD847BEF-AA91-1C45-AF15-B9B397DD9BD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03813" y="288235"/>
            <a:ext cx="3746983" cy="4091678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90C0E7AC-9AA9-4986-88F7-6923B698A9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13219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Date</a:t>
            </a:r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C462A6FD-AA4E-41AD-B912-0F4778DB59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779104" y="4767263"/>
            <a:ext cx="598832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/>
              <a:t>Presentation title</a:t>
            </a:r>
            <a:endParaRPr lang="en-US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CD1B1A85-2E54-47EE-B876-41B8D320CE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67430" y="4767263"/>
            <a:ext cx="919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0B0164-1B0E-EC47-A805-AF4E4DD1E6D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729623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13219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Date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79104" y="4767263"/>
            <a:ext cx="598832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/>
              <a:t>Presentation title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67430" y="4767263"/>
            <a:ext cx="919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0B0164-1B0E-EC47-A805-AF4E4DD1E6D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07466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91" r:id="rId2"/>
    <p:sldLayoutId id="2147483684" r:id="rId3"/>
    <p:sldLayoutId id="2147483682" r:id="rId4"/>
    <p:sldLayoutId id="2147483683" r:id="rId5"/>
    <p:sldLayoutId id="2147483660" r:id="rId6"/>
    <p:sldLayoutId id="2147483664" r:id="rId7"/>
    <p:sldLayoutId id="2147483678" r:id="rId8"/>
    <p:sldLayoutId id="2147483661" r:id="rId9"/>
    <p:sldLayoutId id="2147483665" r:id="rId10"/>
    <p:sldLayoutId id="2147483685" r:id="rId11"/>
    <p:sldLayoutId id="2147483679" r:id="rId12"/>
    <p:sldLayoutId id="2147483680" r:id="rId13"/>
    <p:sldLayoutId id="2147483668" r:id="rId14"/>
    <p:sldLayoutId id="2147483688" r:id="rId15"/>
    <p:sldLayoutId id="2147483673" r:id="rId16"/>
    <p:sldLayoutId id="2147483669" r:id="rId17"/>
    <p:sldLayoutId id="2147483674" r:id="rId18"/>
    <p:sldLayoutId id="2147483670" r:id="rId19"/>
    <p:sldLayoutId id="2147483675" r:id="rId20"/>
    <p:sldLayoutId id="2147483671" r:id="rId21"/>
    <p:sldLayoutId id="2147483689" r:id="rId22"/>
    <p:sldLayoutId id="2147483676" r:id="rId23"/>
    <p:sldLayoutId id="2147483672" r:id="rId24"/>
    <p:sldLayoutId id="2147483681" r:id="rId25"/>
    <p:sldLayoutId id="2147483677" r:id="rId26"/>
    <p:sldLayoutId id="2147483692" r:id="rId27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3200" b="1" i="0" kern="1200">
          <a:solidFill>
            <a:schemeClr val="bg2"/>
          </a:solidFill>
          <a:latin typeface="Arial"/>
          <a:ea typeface="+mj-ea"/>
          <a:cs typeface="Arial"/>
        </a:defRPr>
      </a:lvl1pPr>
    </p:titleStyle>
    <p:bodyStyle>
      <a:lvl1pPr marL="179388" indent="-179388" algn="l" defTabSz="457200" rtl="0" eaLnBrk="1" latinLnBrk="0" hangingPunct="1">
        <a:lnSpc>
          <a:spcPct val="120000"/>
        </a:lnSpc>
        <a:spcBef>
          <a:spcPts val="0"/>
        </a:spcBef>
        <a:spcAft>
          <a:spcPts val="400"/>
        </a:spcAft>
        <a:buClr>
          <a:schemeClr val="tx1"/>
        </a:buClr>
        <a:buFont typeface="Arial" panose="020B0604020202020204" pitchFamily="34" charset="0"/>
        <a:buChar char="-"/>
        <a:defRPr sz="1800" kern="1200">
          <a:solidFill>
            <a:schemeClr val="tx1"/>
          </a:solidFill>
          <a:latin typeface="Arial"/>
          <a:ea typeface="+mn-ea"/>
          <a:cs typeface="Arial"/>
        </a:defRPr>
      </a:lvl1pPr>
      <a:lvl2pPr marL="357188" indent="-177800" algn="l" defTabSz="457200" rtl="0" eaLnBrk="1" latinLnBrk="0" hangingPunct="1">
        <a:lnSpc>
          <a:spcPct val="120000"/>
        </a:lnSpc>
        <a:spcBef>
          <a:spcPts val="0"/>
        </a:spcBef>
        <a:spcAft>
          <a:spcPts val="400"/>
        </a:spcAft>
        <a:buClr>
          <a:schemeClr val="tx1"/>
        </a:buClr>
        <a:buFont typeface="Arial" panose="020B0604020202020204" pitchFamily="34" charset="0"/>
        <a:buChar char="-"/>
        <a:defRPr sz="1600" kern="1200">
          <a:solidFill>
            <a:schemeClr val="tx1"/>
          </a:solidFill>
          <a:latin typeface="Arial"/>
          <a:ea typeface="+mn-ea"/>
          <a:cs typeface="Arial"/>
        </a:defRPr>
      </a:lvl2pPr>
      <a:lvl3pPr marL="625475" indent="-268288" algn="l" defTabSz="457200" rtl="0" eaLnBrk="1" latinLnBrk="0" hangingPunct="1">
        <a:lnSpc>
          <a:spcPct val="120000"/>
        </a:lnSpc>
        <a:spcBef>
          <a:spcPts val="0"/>
        </a:spcBef>
        <a:spcAft>
          <a:spcPts val="400"/>
        </a:spcAft>
        <a:buClr>
          <a:schemeClr val="tx1"/>
        </a:buClr>
        <a:buFont typeface="Arial" panose="020B0604020202020204" pitchFamily="34" charset="0"/>
        <a:buChar char="-"/>
        <a:defRPr sz="1400" kern="1200">
          <a:solidFill>
            <a:schemeClr val="tx1"/>
          </a:solidFill>
          <a:latin typeface="Arial"/>
          <a:ea typeface="+mn-ea"/>
          <a:cs typeface="Arial"/>
        </a:defRPr>
      </a:lvl3pPr>
      <a:lvl4pPr marL="893763" indent="-268288" algn="l" defTabSz="457200" rtl="0" eaLnBrk="1" latinLnBrk="0" hangingPunct="1">
        <a:lnSpc>
          <a:spcPct val="120000"/>
        </a:lnSpc>
        <a:spcBef>
          <a:spcPts val="0"/>
        </a:spcBef>
        <a:spcAft>
          <a:spcPts val="400"/>
        </a:spcAft>
        <a:buClr>
          <a:schemeClr val="tx1"/>
        </a:buClr>
        <a:buFont typeface="Arial" panose="020B0604020202020204" pitchFamily="34" charset="0"/>
        <a:buChar char="-"/>
        <a:defRPr sz="1400" kern="1200">
          <a:solidFill>
            <a:schemeClr val="tx1"/>
          </a:solidFill>
          <a:latin typeface="Arial"/>
          <a:ea typeface="+mn-ea"/>
          <a:cs typeface="Arial"/>
        </a:defRPr>
      </a:lvl4pPr>
      <a:lvl5pPr marL="1163638" indent="-269875" algn="l" defTabSz="457200" rtl="0" eaLnBrk="1" latinLnBrk="0" hangingPunct="1">
        <a:lnSpc>
          <a:spcPct val="120000"/>
        </a:lnSpc>
        <a:spcBef>
          <a:spcPts val="0"/>
        </a:spcBef>
        <a:spcAft>
          <a:spcPts val="400"/>
        </a:spcAft>
        <a:buClr>
          <a:schemeClr val="tx1"/>
        </a:buClr>
        <a:buFont typeface="Arial" panose="020B0604020202020204" pitchFamily="34" charset="0"/>
        <a:buChar char="-"/>
        <a:defRPr sz="14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alexander.lawless1@nhs.net" TargetMode="External"/><Relationship Id="rId2" Type="http://schemas.openxmlformats.org/officeDocument/2006/relationships/hyperlink" Target="mailto:ozayr.mohammed@nhs.net" TargetMode="Externa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7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moderndive.com/" TargetMode="External"/><Relationship Id="rId1" Type="http://schemas.openxmlformats.org/officeDocument/2006/relationships/slideLayout" Target="../slideLayouts/slideLayout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2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GB" sz="2449" b="0" dirty="0">
                <a:latin typeface="Raleway" panose="020B0503030101060003" pitchFamily="34" charset="0"/>
                <a:ea typeface="Segoe UI Emoji" panose="020B0502040204020203" pitchFamily="34" charset="0"/>
              </a:rPr>
              <a:t>Introduction to R and RStudio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04509"/>
            <a:r>
              <a:rPr lang="en-GB" sz="1632" dirty="0">
                <a:latin typeface="Raleway" pitchFamily="50" charset="0"/>
                <a:ea typeface="Segoe UI Emoji" panose="020B0502040204020203" pitchFamily="34" charset="0"/>
              </a:rPr>
              <a:t>Ozayr Mohammed | Alexander Lawless</a:t>
            </a:r>
          </a:p>
          <a:p>
            <a:pPr marL="304509"/>
            <a:r>
              <a:rPr lang="en-GB" sz="1088" dirty="0">
                <a:solidFill>
                  <a:schemeClr val="accent2"/>
                </a:solidFill>
                <a:latin typeface="Raleway" pitchFamily="50" charset="0"/>
                <a:ea typeface="Segoe UI Emoji" panose="020B0502040204020203" pitchFamily="34" charset="0"/>
                <a:hlinkClick r:id="rId2"/>
              </a:rPr>
              <a:t>ozayr.mohammed@nhs.net</a:t>
            </a:r>
            <a:r>
              <a:rPr lang="en-GB" sz="1088" dirty="0">
                <a:solidFill>
                  <a:schemeClr val="accent2"/>
                </a:solidFill>
                <a:latin typeface="Raleway" pitchFamily="50" charset="0"/>
                <a:ea typeface="Segoe UI Emoji" panose="020B0502040204020203" pitchFamily="34" charset="0"/>
              </a:rPr>
              <a:t> | </a:t>
            </a:r>
            <a:r>
              <a:rPr lang="en-GB" sz="1088" dirty="0">
                <a:solidFill>
                  <a:schemeClr val="accent2"/>
                </a:solidFill>
                <a:latin typeface="Raleway" pitchFamily="50" charset="0"/>
                <a:ea typeface="Segoe UI Emoji" panose="020B0502040204020203" pitchFamily="34" charset="0"/>
                <a:hlinkClick r:id="rId3"/>
              </a:rPr>
              <a:t>alexander.lawless1@nhs.net</a:t>
            </a:r>
            <a:endParaRPr lang="en-GB" sz="1088" dirty="0">
              <a:solidFill>
                <a:schemeClr val="accent2"/>
              </a:solidFill>
              <a:latin typeface="Raleway" pitchFamily="50" charset="0"/>
              <a:ea typeface="Segoe UI Emoji" panose="020B0502040204020203" pitchFamily="34" charset="0"/>
            </a:endParaRPr>
          </a:p>
          <a:p>
            <a:pPr marL="304509"/>
            <a:r>
              <a:rPr lang="en-GB" dirty="0">
                <a:latin typeface="Raleway" pitchFamily="50" charset="0"/>
                <a:ea typeface="Segoe UI Emoji" panose="020B0502040204020203" pitchFamily="34" charset="0"/>
              </a:rPr>
              <a:t>Healthcare Analysts  |  The Strategy Unit</a:t>
            </a:r>
          </a:p>
        </p:txBody>
      </p:sp>
    </p:spTree>
    <p:extLst>
      <p:ext uri="{BB962C8B-B14F-4D97-AF65-F5344CB8AC3E}">
        <p14:creationId xmlns:p14="http://schemas.microsoft.com/office/powerpoint/2010/main" val="4262592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107724" y="1389167"/>
            <a:ext cx="6952742" cy="3386509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>
                <a:latin typeface="Segoe UI Light" panose="020B0502040204020203" pitchFamily="34" charset="0"/>
              </a:rPr>
              <a:pPr/>
              <a:t>10</a:t>
            </a:fld>
            <a:endParaRPr lang="en-US" dirty="0">
              <a:latin typeface="Segoe UI Light" panose="020B0502040204020203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20247FB-035C-4C64-89D1-C813A3FCC8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0589" y="138093"/>
            <a:ext cx="6367012" cy="3068739"/>
          </a:xfrm>
        </p:spPr>
        <p:txBody>
          <a:bodyPr/>
          <a:lstStyle/>
          <a:p>
            <a:pPr algn="ctr"/>
            <a:br>
              <a:rPr lang="en-GB" sz="3673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</a:br>
            <a:r>
              <a:rPr lang="en-GB" sz="3673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Collaboration</a:t>
            </a:r>
            <a:br>
              <a:rPr lang="en-GB" sz="3673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</a:br>
            <a:r>
              <a:rPr lang="en-GB" sz="3673" i="1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&amp;</a:t>
            </a:r>
            <a:r>
              <a:rPr lang="en-GB" sz="3673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 Reproducibility</a:t>
            </a:r>
          </a:p>
        </p:txBody>
      </p:sp>
      <p:sp>
        <p:nvSpPr>
          <p:cNvPr id="2" name="Arrow: Down 1">
            <a:extLst>
              <a:ext uri="{FF2B5EF4-FFF2-40B4-BE49-F238E27FC236}">
                <a16:creationId xmlns:a16="http://schemas.microsoft.com/office/drawing/2014/main" id="{B73F5562-440C-4C21-A5AE-EDF2C9871274}"/>
              </a:ext>
            </a:extLst>
          </p:cNvPr>
          <p:cNvSpPr/>
          <p:nvPr/>
        </p:nvSpPr>
        <p:spPr>
          <a:xfrm>
            <a:off x="4329346" y="3304540"/>
            <a:ext cx="485308" cy="837668"/>
          </a:xfrm>
          <a:prstGeom prst="downArrow">
            <a:avLst/>
          </a:prstGeom>
          <a:solidFill>
            <a:schemeClr val="bg2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201" tIns="31101" rIns="62201" bIns="3110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224"/>
          </a:p>
        </p:txBody>
      </p:sp>
    </p:spTree>
    <p:extLst>
      <p:ext uri="{BB962C8B-B14F-4D97-AF65-F5344CB8AC3E}">
        <p14:creationId xmlns:p14="http://schemas.microsoft.com/office/powerpoint/2010/main" val="41171501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107724" y="1389167"/>
            <a:ext cx="6952742" cy="3386509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>
                <a:latin typeface="Segoe UI Light" panose="020B0502040204020203" pitchFamily="34" charset="0"/>
              </a:rPr>
              <a:pPr/>
              <a:t>11</a:t>
            </a:fld>
            <a:endParaRPr lang="en-US" dirty="0">
              <a:latin typeface="Segoe UI Light" panose="020B0502040204020203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20247FB-035C-4C64-89D1-C813A3FCC8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0589" y="138093"/>
            <a:ext cx="6367012" cy="3068739"/>
          </a:xfrm>
        </p:spPr>
        <p:txBody>
          <a:bodyPr/>
          <a:lstStyle/>
          <a:p>
            <a:pPr algn="ctr"/>
            <a:r>
              <a:rPr lang="en-GB" sz="3673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R Markdown</a:t>
            </a:r>
          </a:p>
        </p:txBody>
      </p:sp>
    </p:spTree>
    <p:extLst>
      <p:ext uri="{BB962C8B-B14F-4D97-AF65-F5344CB8AC3E}">
        <p14:creationId xmlns:p14="http://schemas.microsoft.com/office/powerpoint/2010/main" val="32825640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107724" y="1389167"/>
            <a:ext cx="6952742" cy="3386509"/>
          </a:xfrm>
        </p:spPr>
        <p:txBody>
          <a:bodyPr/>
          <a:lstStyle/>
          <a:p>
            <a:r>
              <a:rPr lang="en-GB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>
                <a:latin typeface="Segoe UI Light" panose="020B0502040204020203" pitchFamily="34" charset="0"/>
              </a:rPr>
              <a:pPr/>
              <a:t>12</a:t>
            </a:fld>
            <a:endParaRPr lang="en-US" dirty="0">
              <a:latin typeface="Segoe UI Light" panose="020B0502040204020203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2115D7D-4E8E-464E-9500-E40544BDCD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7501" y="4821"/>
            <a:ext cx="3695873" cy="261132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D497E2B-D4EC-43FF-88B4-A74D390D26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9427" y="1037336"/>
            <a:ext cx="3443074" cy="243271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21F12C6-26B2-4B22-B6E8-535F03EE7C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62452" y="1901082"/>
            <a:ext cx="3343951" cy="23626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F3B2674-16A3-4C19-A4EC-9408E90D65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01355" y="2705342"/>
            <a:ext cx="3407703" cy="2407722"/>
          </a:xfrm>
          <a:prstGeom prst="rect">
            <a:avLst/>
          </a:prstGeom>
        </p:spPr>
      </p:pic>
      <p:sp>
        <p:nvSpPr>
          <p:cNvPr id="9" name="Title 4">
            <a:extLst>
              <a:ext uri="{FF2B5EF4-FFF2-40B4-BE49-F238E27FC236}">
                <a16:creationId xmlns:a16="http://schemas.microsoft.com/office/drawing/2014/main" id="{09865BB5-9AF9-4B8B-B669-F03D53A75E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rot="16200000">
            <a:off x="-1767527" y="2302647"/>
            <a:ext cx="6367012" cy="489775"/>
          </a:xfrm>
        </p:spPr>
        <p:txBody>
          <a:bodyPr/>
          <a:lstStyle/>
          <a:p>
            <a:pPr algn="ctr"/>
            <a:r>
              <a:rPr lang="en-GB" sz="3673" dirty="0">
                <a:solidFill>
                  <a:schemeClr val="accent4">
                    <a:lumMod val="60000"/>
                    <a:lumOff val="40000"/>
                  </a:schemeClr>
                </a:solidFill>
                <a:latin typeface="Raleway" pitchFamily="50" charset="0"/>
                <a:ea typeface="Segoe UI Emoji" panose="020B0502040204020203" pitchFamily="34" charset="0"/>
              </a:rPr>
              <a:t>Automated reports</a:t>
            </a:r>
          </a:p>
        </p:txBody>
      </p:sp>
      <p:sp>
        <p:nvSpPr>
          <p:cNvPr id="10" name="Title 4">
            <a:extLst>
              <a:ext uri="{FF2B5EF4-FFF2-40B4-BE49-F238E27FC236}">
                <a16:creationId xmlns:a16="http://schemas.microsoft.com/office/drawing/2014/main" id="{D99D975B-C98D-4CDA-B686-7C21DDFDDE8F}"/>
              </a:ext>
            </a:extLst>
          </p:cNvPr>
          <p:cNvSpPr txBox="1">
            <a:spLocks/>
          </p:cNvSpPr>
          <p:nvPr/>
        </p:nvSpPr>
        <p:spPr>
          <a:xfrm>
            <a:off x="3391068" y="595454"/>
            <a:ext cx="6367012" cy="1409629"/>
          </a:xfrm>
          <a:prstGeom prst="rect">
            <a:avLst/>
          </a:prstGeom>
        </p:spPr>
        <p:txBody>
          <a:bodyPr vert="horz" lIns="48978" tIns="48978" rIns="48978" bIns="48978" rtlCol="0" anchor="b" anchorCtr="0">
            <a:noAutofit/>
          </a:bodyPr>
          <a:lstStyle>
            <a:lvl1pPr algn="l" defTabSz="521437" rtl="0" eaLnBrk="1" latinLnBrk="0" hangingPunct="1">
              <a:spcBef>
                <a:spcPct val="0"/>
              </a:spcBef>
              <a:buNone/>
              <a:defRPr sz="2800" b="1" i="0" kern="1200" baseline="0">
                <a:solidFill>
                  <a:srgbClr val="2C2825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pPr algn="ctr"/>
            <a:r>
              <a:rPr lang="en-GB" sz="2177" dirty="0">
                <a:solidFill>
                  <a:schemeClr val="accent4">
                    <a:lumMod val="60000"/>
                    <a:lumOff val="40000"/>
                  </a:schemeClr>
                </a:solidFill>
                <a:latin typeface="Raleway" pitchFamily="50" charset="0"/>
                <a:ea typeface="Segoe UI Emoji" panose="020B0502040204020203" pitchFamily="34" charset="0"/>
              </a:rPr>
              <a:t>1800 unique graphics </a:t>
            </a:r>
          </a:p>
          <a:p>
            <a:pPr algn="ctr"/>
            <a:r>
              <a:rPr lang="en-GB" sz="2177" dirty="0">
                <a:solidFill>
                  <a:schemeClr val="accent4">
                    <a:lumMod val="60000"/>
                    <a:lumOff val="40000"/>
                  </a:schemeClr>
                </a:solidFill>
                <a:latin typeface="Raleway" pitchFamily="50" charset="0"/>
                <a:ea typeface="Segoe UI Emoji" panose="020B0502040204020203" pitchFamily="34" charset="0"/>
              </a:rPr>
              <a:t>100 unique tables</a:t>
            </a:r>
          </a:p>
          <a:p>
            <a:pPr algn="ctr"/>
            <a:r>
              <a:rPr lang="en-GB" sz="2177" dirty="0">
                <a:solidFill>
                  <a:schemeClr val="accent4">
                    <a:lumMod val="60000"/>
                    <a:lumOff val="40000"/>
                  </a:schemeClr>
                </a:solidFill>
                <a:latin typeface="Raleway" pitchFamily="50" charset="0"/>
                <a:ea typeface="Segoe UI Emoji" panose="020B0502040204020203" pitchFamily="34" charset="0"/>
              </a:rPr>
              <a:t>built into a</a:t>
            </a:r>
          </a:p>
          <a:p>
            <a:pPr algn="ctr"/>
            <a:r>
              <a:rPr lang="en-GB" sz="2177" dirty="0">
                <a:solidFill>
                  <a:schemeClr val="accent4">
                    <a:lumMod val="60000"/>
                    <a:lumOff val="40000"/>
                  </a:schemeClr>
                </a:solidFill>
                <a:latin typeface="Raleway" pitchFamily="50" charset="0"/>
                <a:ea typeface="Segoe UI Emoji" panose="020B0502040204020203" pitchFamily="34" charset="0"/>
              </a:rPr>
              <a:t> PowerPoint</a:t>
            </a:r>
          </a:p>
          <a:p>
            <a:pPr algn="ctr"/>
            <a:r>
              <a:rPr lang="en-GB" sz="2177" dirty="0">
                <a:solidFill>
                  <a:schemeClr val="accent4">
                    <a:lumMod val="60000"/>
                    <a:lumOff val="40000"/>
                  </a:schemeClr>
                </a:solidFill>
                <a:latin typeface="Raleway" pitchFamily="50" charset="0"/>
                <a:ea typeface="Segoe UI Emoji" panose="020B0502040204020203" pitchFamily="34" charset="0"/>
              </a:rPr>
              <a:t>from R</a:t>
            </a:r>
          </a:p>
        </p:txBody>
      </p:sp>
    </p:spTree>
    <p:extLst>
      <p:ext uri="{BB962C8B-B14F-4D97-AF65-F5344CB8AC3E}">
        <p14:creationId xmlns:p14="http://schemas.microsoft.com/office/powerpoint/2010/main" val="20367019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C7E459F-A072-416F-913C-24069359DF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037" y="828425"/>
            <a:ext cx="7274116" cy="3810615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107724" y="1389167"/>
            <a:ext cx="6952742" cy="3386509"/>
          </a:xfrm>
        </p:spPr>
        <p:txBody>
          <a:bodyPr/>
          <a:lstStyle/>
          <a:p>
            <a:r>
              <a:rPr lang="en-GB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>
                <a:latin typeface="Segoe UI Light" panose="020B0502040204020203" pitchFamily="34" charset="0"/>
              </a:rPr>
              <a:pPr/>
              <a:t>13</a:t>
            </a:fld>
            <a:endParaRPr lang="en-US" dirty="0">
              <a:latin typeface="Segoe UI Light" panose="020B0502040204020203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C6482D1-ACA8-4ABE-BE23-FCC9552DCA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0589" y="138093"/>
            <a:ext cx="6367012" cy="622015"/>
          </a:xfrm>
        </p:spPr>
        <p:txBody>
          <a:bodyPr/>
          <a:lstStyle/>
          <a:p>
            <a:pPr algn="ctr"/>
            <a:r>
              <a:rPr lang="en-GB" sz="3673" dirty="0">
                <a:solidFill>
                  <a:schemeClr val="tx1">
                    <a:lumMod val="25000"/>
                    <a:lumOff val="75000"/>
                  </a:schemeClr>
                </a:solidFill>
                <a:latin typeface="Raleway" pitchFamily="50" charset="0"/>
                <a:ea typeface="Segoe UI Emoji" panose="020B0502040204020203" pitchFamily="34" charset="0"/>
              </a:rPr>
              <a:t>(Interactive)</a:t>
            </a:r>
            <a:r>
              <a:rPr lang="en-GB" sz="3673" dirty="0">
                <a:latin typeface="Raleway" pitchFamily="50" charset="0"/>
                <a:ea typeface="Segoe UI Emoji" panose="020B0502040204020203" pitchFamily="34" charset="0"/>
              </a:rPr>
              <a:t> Dashboards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4481372-C69C-44CF-A126-BC7B3BFFB13A}"/>
              </a:ext>
            </a:extLst>
          </p:cNvPr>
          <p:cNvSpPr/>
          <p:nvPr/>
        </p:nvSpPr>
        <p:spPr>
          <a:xfrm>
            <a:off x="2850661" y="4791174"/>
            <a:ext cx="3637058" cy="25975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1088" dirty="0">
                <a:latin typeface="Segoe UI Light" panose="020B0502040204020203" pitchFamily="34" charset="0"/>
                <a:cs typeface="Segoe UI Light" panose="020B0502040204020203" pitchFamily="34" charset="0"/>
              </a:rPr>
              <a:t>https://walkerke.shinyapps.io/neighborhood_diversity/</a:t>
            </a:r>
          </a:p>
        </p:txBody>
      </p:sp>
    </p:spTree>
    <p:extLst>
      <p:ext uri="{BB962C8B-B14F-4D97-AF65-F5344CB8AC3E}">
        <p14:creationId xmlns:p14="http://schemas.microsoft.com/office/powerpoint/2010/main" val="37038327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107724" y="1389167"/>
            <a:ext cx="6952742" cy="3386509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>
                <a:latin typeface="Segoe UI Light" panose="020B0502040204020203" pitchFamily="34" charset="0"/>
              </a:rPr>
              <a:pPr/>
              <a:t>14</a:t>
            </a:fld>
            <a:endParaRPr lang="en-US" dirty="0">
              <a:latin typeface="Segoe UI Light" panose="020B0502040204020203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20247FB-035C-4C64-89D1-C813A3FCC8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0589" y="138093"/>
            <a:ext cx="6367012" cy="3068739"/>
          </a:xfrm>
        </p:spPr>
        <p:txBody>
          <a:bodyPr/>
          <a:lstStyle/>
          <a:p>
            <a:pPr algn="ctr"/>
            <a:r>
              <a:rPr lang="en-GB" sz="3673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R to SQL</a:t>
            </a:r>
            <a:br>
              <a:rPr lang="en-GB" sz="3673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</a:br>
            <a:r>
              <a:rPr lang="en-GB" sz="3673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 connection</a:t>
            </a:r>
          </a:p>
        </p:txBody>
      </p:sp>
    </p:spTree>
    <p:extLst>
      <p:ext uri="{BB962C8B-B14F-4D97-AF65-F5344CB8AC3E}">
        <p14:creationId xmlns:p14="http://schemas.microsoft.com/office/powerpoint/2010/main" val="17655444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8494" y="757863"/>
            <a:ext cx="6367012" cy="4308965"/>
          </a:xfrm>
        </p:spPr>
        <p:txBody>
          <a:bodyPr/>
          <a:lstStyle/>
          <a:p>
            <a:pPr algn="ctr"/>
            <a:r>
              <a:rPr lang="en-GB" sz="3673" dirty="0">
                <a:solidFill>
                  <a:schemeClr val="tx1">
                    <a:lumMod val="25000"/>
                    <a:lumOff val="75000"/>
                  </a:schemeClr>
                </a:solidFill>
                <a:latin typeface="Raleway" pitchFamily="50" charset="0"/>
                <a:ea typeface="Segoe UI Emoji" panose="020B0502040204020203" pitchFamily="34" charset="0"/>
              </a:rPr>
              <a:t>Community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107724" y="1389167"/>
            <a:ext cx="6952742" cy="3386509"/>
          </a:xfrm>
        </p:spPr>
        <p:txBody>
          <a:bodyPr/>
          <a:lstStyle/>
          <a:p>
            <a:r>
              <a:rPr lang="en-GB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>
                <a:latin typeface="Segoe UI Light" panose="020B0502040204020203" pitchFamily="34" charset="0"/>
              </a:rPr>
              <a:pPr/>
              <a:t>15</a:t>
            </a:fld>
            <a:endParaRPr lang="en-US" dirty="0">
              <a:latin typeface="Segoe UI Light" panose="020B0502040204020203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40DE13C-04CC-4F14-8965-5B11B1A82C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0557" y="891277"/>
            <a:ext cx="7274116" cy="35967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9ECA93F-80A3-414D-B7BE-A93402ED3CCF}"/>
              </a:ext>
            </a:extLst>
          </p:cNvPr>
          <p:cNvSpPr/>
          <p:nvPr/>
        </p:nvSpPr>
        <p:spPr>
          <a:xfrm>
            <a:off x="2889537" y="4898574"/>
            <a:ext cx="3637058" cy="28071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1224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https://github.com/mkearney/rstudioconf_tweets</a:t>
            </a:r>
          </a:p>
        </p:txBody>
      </p:sp>
    </p:spTree>
    <p:extLst>
      <p:ext uri="{BB962C8B-B14F-4D97-AF65-F5344CB8AC3E}">
        <p14:creationId xmlns:p14="http://schemas.microsoft.com/office/powerpoint/2010/main" val="23880198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107724" y="1389167"/>
            <a:ext cx="6952742" cy="3386509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>
                <a:latin typeface="Segoe UI Light" panose="020B0502040204020203" pitchFamily="34" charset="0"/>
              </a:rPr>
              <a:pPr/>
              <a:t>16</a:t>
            </a:fld>
            <a:endParaRPr lang="en-US" dirty="0">
              <a:latin typeface="Segoe UI Light" panose="020B0502040204020203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4959B44-FF6B-49AA-8F1E-175CE56C00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4784" y="262830"/>
            <a:ext cx="4865969" cy="33044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42AC0A3-9D0F-4901-907D-732F305F8E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9428" y="767259"/>
            <a:ext cx="4943721" cy="226128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CB5126E-6532-4F2E-8ED9-67C0B99452E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7879"/>
          <a:stretch/>
        </p:blipFill>
        <p:spPr>
          <a:xfrm>
            <a:off x="2061264" y="2140440"/>
            <a:ext cx="4865969" cy="2970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7111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>
                <a:latin typeface="Segoe UI Light" panose="020B0502040204020203" pitchFamily="34" charset="0"/>
              </a:rPr>
              <a:pPr/>
              <a:t>17</a:t>
            </a:fld>
            <a:endParaRPr lang="en-US" dirty="0">
              <a:latin typeface="Segoe UI Light" panose="020B0502040204020203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4D79B77-3899-4E65-9DE5-F518E614FC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2646" y="23491"/>
            <a:ext cx="5317427" cy="5113530"/>
          </a:xfrm>
          <a:prstGeom prst="rect">
            <a:avLst/>
          </a:prstGeom>
        </p:spPr>
      </p:pic>
      <p:sp>
        <p:nvSpPr>
          <p:cNvPr id="8" name="Title 4">
            <a:extLst>
              <a:ext uri="{FF2B5EF4-FFF2-40B4-BE49-F238E27FC236}">
                <a16:creationId xmlns:a16="http://schemas.microsoft.com/office/drawing/2014/main" id="{A054E27A-FAF8-4837-B0CE-34FA912B9A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rot="16200000">
            <a:off x="-1805822" y="2373919"/>
            <a:ext cx="6367012" cy="489775"/>
          </a:xfrm>
        </p:spPr>
        <p:txBody>
          <a:bodyPr/>
          <a:lstStyle/>
          <a:p>
            <a:pPr algn="ctr"/>
            <a:r>
              <a:rPr lang="en-GB" sz="3673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 pitchFamily="50" charset="0"/>
                <a:ea typeface="Segoe UI Emoji" panose="020B0502040204020203" pitchFamily="34" charset="0"/>
              </a:rPr>
              <a:t>Inclusivity</a:t>
            </a:r>
          </a:p>
        </p:txBody>
      </p:sp>
    </p:spTree>
    <p:extLst>
      <p:ext uri="{BB962C8B-B14F-4D97-AF65-F5344CB8AC3E}">
        <p14:creationId xmlns:p14="http://schemas.microsoft.com/office/powerpoint/2010/main" val="20971947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8494" y="757864"/>
            <a:ext cx="6367012" cy="489775"/>
          </a:xfrm>
        </p:spPr>
        <p:txBody>
          <a:bodyPr/>
          <a:lstStyle/>
          <a:p>
            <a:pPr algn="ctr"/>
            <a:r>
              <a:rPr lang="en-GB" sz="3673" b="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Course Aims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10966" y="1389167"/>
            <a:ext cx="7198092" cy="3386509"/>
          </a:xfrm>
        </p:spPr>
        <p:txBody>
          <a:bodyPr/>
          <a:lstStyle/>
          <a:p>
            <a:pPr marL="349861" indent="-349861" algn="ctr">
              <a:buAutoNum type="arabicPeriod"/>
            </a:pPr>
            <a:endParaRPr lang="en-GB" sz="2109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marL="349861" indent="-349861" algn="ctr">
              <a:buAutoNum type="arabicPeriod"/>
            </a:pPr>
            <a:r>
              <a:rPr lang="en-GB" sz="2109" dirty="0">
                <a:latin typeface="Segoe UI Light" panose="020B0502040204020203" pitchFamily="34" charset="0"/>
                <a:ea typeface="Segoe UI Emoji" panose="020B0502040204020203" pitchFamily="34" charset="0"/>
              </a:rPr>
              <a:t>To show you some of the possibilities.</a:t>
            </a:r>
          </a:p>
          <a:p>
            <a:pPr marL="349861" indent="-349861" algn="ctr">
              <a:buFont typeface="Arial" panose="020B0604020202020204" pitchFamily="34" charset="0"/>
              <a:buAutoNum type="arabicPeriod"/>
            </a:pPr>
            <a:r>
              <a:rPr lang="en-GB" sz="2109" dirty="0">
                <a:latin typeface="Segoe UI Light" panose="020B0502040204020203" pitchFamily="34" charset="0"/>
                <a:ea typeface="Segoe UI Emoji" panose="020B0502040204020203" pitchFamily="34" charset="0"/>
              </a:rPr>
              <a:t>To give you a feel for how R works.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3682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8494" y="757864"/>
            <a:ext cx="6367012" cy="489775"/>
          </a:xfrm>
        </p:spPr>
        <p:txBody>
          <a:bodyPr/>
          <a:lstStyle/>
          <a:p>
            <a:pPr algn="ctr"/>
            <a:r>
              <a:rPr lang="en-GB" sz="3673" b="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Course Aims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10966" y="1389167"/>
            <a:ext cx="7135245" cy="3386509"/>
          </a:xfrm>
        </p:spPr>
        <p:txBody>
          <a:bodyPr/>
          <a:lstStyle/>
          <a:p>
            <a:pPr marL="349861" indent="-349861" algn="ctr">
              <a:buAutoNum type="arabicPeriod"/>
            </a:pPr>
            <a:endParaRPr lang="en-GB" sz="2109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marL="349861" indent="-349861" algn="ctr">
              <a:buAutoNum type="arabicPeriod"/>
            </a:pPr>
            <a:r>
              <a:rPr lang="en-GB" sz="2109" dirty="0">
                <a:latin typeface="Segoe UI Light" panose="020B0502040204020203" pitchFamily="34" charset="0"/>
                <a:ea typeface="Segoe UI Emoji" panose="020B0502040204020203" pitchFamily="34" charset="0"/>
              </a:rPr>
              <a:t>To show you some of the possibilities.</a:t>
            </a:r>
          </a:p>
          <a:p>
            <a:pPr marL="349861" indent="-349861" algn="ctr">
              <a:buFont typeface="Arial" panose="020B0604020202020204" pitchFamily="34" charset="0"/>
              <a:buAutoNum type="arabicPeriod"/>
            </a:pPr>
            <a:r>
              <a:rPr lang="en-GB" sz="2109" dirty="0">
                <a:latin typeface="Segoe UI Light" panose="020B0502040204020203" pitchFamily="34" charset="0"/>
                <a:ea typeface="Segoe UI Emoji" panose="020B0502040204020203" pitchFamily="34" charset="0"/>
              </a:rPr>
              <a:t>To give you a feel for how R works.</a:t>
            </a:r>
          </a:p>
          <a:p>
            <a:pPr marL="349861" indent="-349861" algn="ctr">
              <a:buFont typeface="Arial" panose="020B0604020202020204" pitchFamily="34" charset="0"/>
              <a:buAutoNum type="arabicPeriod"/>
            </a:pPr>
            <a:r>
              <a:rPr lang="en-GB" sz="2075" dirty="0">
                <a:latin typeface="Segoe UI Light" panose="020B0502040204020203" pitchFamily="34" charset="0"/>
                <a:ea typeface="Segoe UI Emoji" panose="020B0502040204020203" pitchFamily="34" charset="0"/>
              </a:rPr>
              <a:t>To show you enough for you to begin teaching yourself </a:t>
            </a:r>
          </a:p>
          <a:p>
            <a:pPr algn="ctr"/>
            <a:r>
              <a:rPr lang="en-GB" sz="2109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ea typeface="Segoe UI Emoji" panose="020B0502040204020203" pitchFamily="34" charset="0"/>
              </a:rPr>
              <a:t>(Excellent free resources available)</a:t>
            </a:r>
          </a:p>
          <a:p>
            <a:pPr algn="ctr"/>
            <a:endParaRPr lang="en-GB" sz="2109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9750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3552" y="417481"/>
            <a:ext cx="6874576" cy="2147311"/>
          </a:xfrm>
        </p:spPr>
        <p:txBody>
          <a:bodyPr/>
          <a:lstStyle/>
          <a:p>
            <a:pPr algn="ctr"/>
            <a:br>
              <a:rPr lang="en-GB" sz="3265" b="0" dirty="0">
                <a:latin typeface="Raleway" panose="020B0503030101060003" pitchFamily="34" charset="0"/>
                <a:ea typeface="Segoe UI Emoji" panose="020B0502040204020203" pitchFamily="34" charset="0"/>
              </a:rPr>
            </a:br>
            <a:r>
              <a:rPr lang="en-GB" sz="3265" b="0" dirty="0">
                <a:solidFill>
                  <a:schemeClr val="bg2"/>
                </a:solidFill>
                <a:latin typeface="Raleway" panose="020B0503030101060003" pitchFamily="34" charset="0"/>
                <a:ea typeface="Segoe UI Emoji" panose="020B0502040204020203" pitchFamily="34" charset="0"/>
              </a:rPr>
              <a:t>Materials</a:t>
            </a:r>
            <a:r>
              <a:rPr lang="en-US" sz="2864" dirty="0">
                <a:solidFill>
                  <a:srgbClr val="20D375"/>
                </a:solidFill>
                <a:ea typeface="+mn-ea"/>
              </a:rPr>
              <a:t> </a:t>
            </a:r>
            <a:r>
              <a:rPr lang="en-GB" sz="2864" dirty="0">
                <a:solidFill>
                  <a:srgbClr val="20D375"/>
                </a:solidFill>
                <a:ea typeface="+mn-ea"/>
              </a:rPr>
              <a:t> </a:t>
            </a:r>
            <a:br>
              <a:rPr lang="en-GB" sz="2864" dirty="0">
                <a:solidFill>
                  <a:srgbClr val="20D375"/>
                </a:solidFill>
                <a:ea typeface="+mn-ea"/>
              </a:rPr>
            </a:br>
            <a:br>
              <a:rPr lang="en-GB" sz="3673" b="0" dirty="0">
                <a:solidFill>
                  <a:schemeClr val="tx1"/>
                </a:solidFill>
                <a:latin typeface="Raleway" panose="020B0503030101060003" pitchFamily="34" charset="0"/>
                <a:ea typeface="Segoe UI Emoji" panose="020B0502040204020203" pitchFamily="34" charset="0"/>
              </a:rPr>
            </a:br>
            <a:r>
              <a:rPr lang="en-GB" sz="2449" b="0" dirty="0">
                <a:solidFill>
                  <a:schemeClr val="tx1"/>
                </a:solidFill>
                <a:latin typeface="Raleway" panose="020B0503030101060003" pitchFamily="34" charset="0"/>
                <a:ea typeface="Segoe UI Emoji" panose="020B0502040204020203" pitchFamily="34" charset="0"/>
              </a:rPr>
              <a:t>Please download course materials at:</a:t>
            </a:r>
            <a:br>
              <a:rPr lang="en-GB" sz="2449" b="0" dirty="0">
                <a:solidFill>
                  <a:schemeClr val="tx1"/>
                </a:solidFill>
                <a:latin typeface="Raleway" panose="020B0503030101060003" pitchFamily="34" charset="0"/>
                <a:ea typeface="Segoe UI Emoji" panose="020B0502040204020203" pitchFamily="34" charset="0"/>
              </a:rPr>
            </a:br>
            <a:r>
              <a:rPr lang="en-GB" sz="2177" b="0" dirty="0">
                <a:solidFill>
                  <a:schemeClr val="tx1"/>
                </a:solidFill>
                <a:latin typeface="Raleway" panose="020B0503030101060003" pitchFamily="34" charset="0"/>
                <a:ea typeface="Segoe UI Emoji" panose="020B0502040204020203" pitchFamily="34" charset="0"/>
              </a:rPr>
              <a:t>https://github.com/O-Mohammed/DSU_Intro_R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>
                <a:latin typeface="Segoe UI Light" panose="020B0502040204020203" pitchFamily="34" charset="0"/>
              </a:rPr>
              <a:pPr/>
              <a:t>2</a:t>
            </a:fld>
            <a:endParaRPr lang="en-US" dirty="0">
              <a:latin typeface="Segoe UI Light" panose="020B0502040204020203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FC637DE-2684-4002-A598-97AEA5875D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1268" y="97055"/>
            <a:ext cx="776860" cy="31892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0EC23C3-C583-4937-8B8E-DFDB72966D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2940" y="2658272"/>
            <a:ext cx="2215355" cy="1264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754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8494" y="757864"/>
            <a:ext cx="6367012" cy="489775"/>
          </a:xfrm>
        </p:spPr>
        <p:txBody>
          <a:bodyPr/>
          <a:lstStyle/>
          <a:p>
            <a:pPr algn="ctr"/>
            <a:r>
              <a:rPr lang="en-GB" sz="3673" b="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Course philosophy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0D20EA-1C70-4B06-80FE-9315FD763EA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57490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8494" y="757864"/>
            <a:ext cx="6367012" cy="489775"/>
          </a:xfrm>
        </p:spPr>
        <p:txBody>
          <a:bodyPr/>
          <a:lstStyle/>
          <a:p>
            <a:pPr marL="732116"/>
            <a:r>
              <a:rPr lang="en-GB" sz="3673" dirty="0">
                <a:latin typeface="Raleway" pitchFamily="50" charset="0"/>
                <a:ea typeface="Segoe UI Emoji" panose="020B0502040204020203" pitchFamily="34" charset="0"/>
              </a:rPr>
              <a:t>MVP Diagram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21</a:t>
            </a:fld>
            <a:endParaRPr lang="en-US"/>
          </a:p>
        </p:txBody>
      </p:sp>
      <p:pic>
        <p:nvPicPr>
          <p:cNvPr id="1026" name="Picture 2" descr="Image result for mvp diagram">
            <a:extLst>
              <a:ext uri="{FF2B5EF4-FFF2-40B4-BE49-F238E27FC236}">
                <a16:creationId xmlns:a16="http://schemas.microsoft.com/office/drawing/2014/main" id="{7A64AF60-0CC9-4256-86FF-C340D84137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8494" y="427844"/>
            <a:ext cx="6457722" cy="4286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475FEC3-DB68-4481-91EC-3AE00F0CE481}"/>
              </a:ext>
            </a:extLst>
          </p:cNvPr>
          <p:cNvSpPr/>
          <p:nvPr/>
        </p:nvSpPr>
        <p:spPr>
          <a:xfrm rot="5400000">
            <a:off x="5160504" y="3129886"/>
            <a:ext cx="5783873" cy="2597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088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https://blog.crisp.se/2016/01/25/henrikkniberg/making-sense-of-mvp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0235385-C580-478A-8219-8C834DFAD1EA}"/>
              </a:ext>
            </a:extLst>
          </p:cNvPr>
          <p:cNvSpPr/>
          <p:nvPr/>
        </p:nvSpPr>
        <p:spPr>
          <a:xfrm>
            <a:off x="1388494" y="4757254"/>
            <a:ext cx="3637058" cy="28071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1224" dirty="0">
                <a:solidFill>
                  <a:schemeClr val="accent6">
                    <a:lumMod val="75000"/>
                  </a:schemeClr>
                </a:solidFill>
                <a:latin typeface="Segoe Print" panose="02000600000000000000" pitchFamily="2" charset="0"/>
              </a:rPr>
              <a:t>Henrik </a:t>
            </a:r>
            <a:r>
              <a:rPr lang="en-GB" sz="1224" dirty="0" err="1">
                <a:solidFill>
                  <a:schemeClr val="accent6">
                    <a:lumMod val="75000"/>
                  </a:schemeClr>
                </a:solidFill>
                <a:latin typeface="Segoe Print" panose="02000600000000000000" pitchFamily="2" charset="0"/>
              </a:rPr>
              <a:t>Kniberg</a:t>
            </a:r>
            <a:endParaRPr lang="en-GB" sz="1224" dirty="0">
              <a:solidFill>
                <a:schemeClr val="accent6">
                  <a:lumMod val="75000"/>
                </a:schemeClr>
              </a:solidFill>
              <a:latin typeface="Segoe Print" panose="02000600000000000000" pitchFamily="2" charset="0"/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5EAF79C-6228-4899-9AD2-2F4DD4E7468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28966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8494" y="757864"/>
            <a:ext cx="6367012" cy="489775"/>
          </a:xfrm>
        </p:spPr>
        <p:txBody>
          <a:bodyPr/>
          <a:lstStyle/>
          <a:p>
            <a:pPr algn="ctr"/>
            <a:r>
              <a:rPr lang="en-GB" sz="3673" b="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Course philosophy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107724" y="1389167"/>
            <a:ext cx="6952742" cy="3386509"/>
          </a:xfrm>
        </p:spPr>
        <p:txBody>
          <a:bodyPr/>
          <a:lstStyle/>
          <a:p>
            <a:pPr algn="ctr">
              <a:tabLst>
                <a:tab pos="1101414" algn="l"/>
              </a:tabLst>
            </a:pPr>
            <a:endParaRPr lang="en-GB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>
              <a:tabLst>
                <a:tab pos="1101414" algn="l"/>
              </a:tabLst>
            </a:pPr>
            <a:r>
              <a:rPr lang="en-GB" sz="2109" dirty="0">
                <a:latin typeface="Segoe UI Light" panose="020B0502040204020203" pitchFamily="34" charset="0"/>
                <a:ea typeface="Segoe UI Emoji" panose="020B0502040204020203" pitchFamily="34" charset="0"/>
              </a:rPr>
              <a:t>Relaxed and informal.</a:t>
            </a:r>
          </a:p>
          <a:p>
            <a:pPr algn="ctr">
              <a:tabLst>
                <a:tab pos="1101414" algn="l"/>
              </a:tabLst>
            </a:pPr>
            <a:r>
              <a:rPr lang="en-GB" sz="1905" dirty="0">
                <a:latin typeface="Segoe UI Light" panose="020B0502040204020203" pitchFamily="34" charset="0"/>
                <a:ea typeface="Segoe UI Emoji" panose="020B0502040204020203" pitchFamily="34" charset="0"/>
              </a:rPr>
              <a:t>(Slides and code are available online)</a:t>
            </a:r>
            <a:r>
              <a:rPr lang="en-GB" sz="2109" dirty="0">
                <a:latin typeface="Segoe UI Light" panose="020B0502040204020203" pitchFamily="34" charset="0"/>
                <a:ea typeface="Segoe UI Emoji" panose="020B0502040204020203" pitchFamily="34" charset="0"/>
              </a:rPr>
              <a:t> </a:t>
            </a:r>
            <a:endParaRPr lang="en-GB" sz="2449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>
              <a:tabLst>
                <a:tab pos="1101414" algn="l"/>
              </a:tabLst>
            </a:pPr>
            <a:endParaRPr lang="en-GB" sz="2109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>
              <a:tabLst>
                <a:tab pos="1101414" algn="l"/>
              </a:tabLst>
            </a:pPr>
            <a:r>
              <a:rPr lang="en-GB" sz="2109" dirty="0">
                <a:latin typeface="Segoe UI Light" panose="020B0502040204020203" pitchFamily="34" charset="0"/>
                <a:ea typeface="Segoe UI Emoji" panose="020B0502040204020203" pitchFamily="34" charset="0"/>
              </a:rPr>
              <a:t>The truth; </a:t>
            </a:r>
            <a:r>
              <a:rPr lang="en-GB" sz="2177" dirty="0">
                <a:latin typeface="Segoe UI Light" panose="020B0502040204020203" pitchFamily="34" charset="0"/>
                <a:ea typeface="Segoe UI Emoji" panose="020B0502040204020203" pitchFamily="34" charset="0"/>
              </a:rPr>
              <a:t>but it can’t be the whole truth… </a:t>
            </a:r>
          </a:p>
          <a:p>
            <a:pPr algn="ctr">
              <a:tabLst>
                <a:tab pos="1101414" algn="l"/>
              </a:tabLst>
            </a:pPr>
            <a:r>
              <a:rPr lang="en-GB" sz="2177" dirty="0">
                <a:latin typeface="Segoe UI Light" panose="020B0502040204020203" pitchFamily="34" charset="0"/>
                <a:ea typeface="Segoe UI Emoji" panose="020B0502040204020203" pitchFamily="34" charset="0"/>
              </a:rPr>
              <a:t>too much to cover in </a:t>
            </a:r>
            <a:r>
              <a:rPr lang="en-GB" sz="2177">
                <a:latin typeface="Segoe UI Light" panose="020B0502040204020203" pitchFamily="34" charset="0"/>
                <a:ea typeface="Segoe UI Emoji" panose="020B0502040204020203" pitchFamily="34" charset="0"/>
              </a:rPr>
              <a:t>a day.</a:t>
            </a:r>
            <a:r>
              <a:rPr lang="en-GB" sz="2109">
                <a:latin typeface="Segoe UI Light" panose="020B0502040204020203" pitchFamily="34" charset="0"/>
                <a:ea typeface="Segoe UI Emoji" panose="020B0502040204020203" pitchFamily="34" charset="0"/>
              </a:rPr>
              <a:t> </a:t>
            </a:r>
            <a:endParaRPr lang="en-GB" sz="2109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defTabSz="354681">
              <a:defRPr/>
            </a:pPr>
            <a:fld id="{450B0164-1B0E-EC47-A805-AF4E4DD1E6D8}" type="slidenum">
              <a:rPr lang="en-US" sz="680">
                <a:solidFill>
                  <a:srgbClr val="2C282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pPr defTabSz="354681">
                <a:defRPr/>
              </a:pPr>
              <a:t>22</a:t>
            </a:fld>
            <a:endParaRPr lang="en-US" sz="680">
              <a:solidFill>
                <a:srgbClr val="2C2825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99345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8494" y="757864"/>
            <a:ext cx="6367012" cy="489775"/>
          </a:xfrm>
        </p:spPr>
        <p:txBody>
          <a:bodyPr/>
          <a:lstStyle/>
          <a:p>
            <a:pPr algn="ctr"/>
            <a:r>
              <a:rPr lang="en-GB" sz="3673" b="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Let’s begin…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107724" y="1389167"/>
            <a:ext cx="6952742" cy="3386509"/>
          </a:xfrm>
        </p:spPr>
        <p:txBody>
          <a:bodyPr/>
          <a:lstStyle/>
          <a:p>
            <a:pPr marL="732116"/>
            <a:endParaRPr lang="en-GB" sz="2449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defTabSz="354681">
              <a:defRPr/>
            </a:pPr>
            <a:fld id="{450B0164-1B0E-EC47-A805-AF4E4DD1E6D8}" type="slidenum">
              <a:rPr lang="en-US" sz="680">
                <a:solidFill>
                  <a:srgbClr val="2C282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pPr defTabSz="354681">
                <a:defRPr/>
              </a:pPr>
              <a:t>23</a:t>
            </a:fld>
            <a:endParaRPr lang="en-US" sz="680">
              <a:solidFill>
                <a:srgbClr val="2C2825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42756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8494" y="757864"/>
            <a:ext cx="6367012" cy="489775"/>
          </a:xfrm>
        </p:spPr>
        <p:txBody>
          <a:bodyPr/>
          <a:lstStyle/>
          <a:p>
            <a:pPr algn="ctr"/>
            <a:r>
              <a:rPr lang="en-GB" sz="3673" b="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R </a:t>
            </a:r>
            <a:r>
              <a:rPr lang="en-GB" sz="2721" b="0" dirty="0">
                <a:solidFill>
                  <a:schemeClr val="bg2"/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vs.</a:t>
            </a:r>
            <a:r>
              <a:rPr lang="en-GB" sz="3673" b="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 RStudio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95629" y="1389167"/>
            <a:ext cx="6952742" cy="3386509"/>
          </a:xfrm>
        </p:spPr>
        <p:txBody>
          <a:bodyPr/>
          <a:lstStyle/>
          <a:p>
            <a:pPr algn="ctr"/>
            <a:endParaRPr lang="en-GB" sz="2449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/>
            <a:r>
              <a:rPr lang="en-GB" sz="2449" dirty="0">
                <a:latin typeface="Segoe UI Light" panose="020B0502040204020203" pitchFamily="34" charset="0"/>
                <a:ea typeface="Segoe UI Emoji" panose="020B0502040204020203" pitchFamily="34" charset="0"/>
              </a:rPr>
              <a:t>R is a programming language</a:t>
            </a:r>
          </a:p>
          <a:p>
            <a:pPr algn="ctr"/>
            <a:endParaRPr lang="en-GB" sz="2449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/>
            <a:r>
              <a:rPr lang="en-GB" sz="2449" dirty="0">
                <a:latin typeface="Segoe UI Light" panose="020B0502040204020203" pitchFamily="34" charset="0"/>
                <a:ea typeface="Segoe UI Emoji" panose="020B0502040204020203" pitchFamily="34" charset="0"/>
              </a:rPr>
              <a:t>RStudio is a software application with tools to improve your programming experience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089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287E564C-0FEA-4D32-A246-27A04116A10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975" t="10759" r="10987" b="6076"/>
          <a:stretch/>
        </p:blipFill>
        <p:spPr>
          <a:xfrm>
            <a:off x="774254" y="-55290"/>
            <a:ext cx="7500461" cy="5198791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588" y="1001553"/>
            <a:ext cx="6426621" cy="4017812"/>
          </a:xfrm>
        </p:spPr>
        <p:txBody>
          <a:bodyPr/>
          <a:lstStyle/>
          <a:p>
            <a:r>
              <a:rPr lang="en-GB" sz="11291" b="0" dirty="0">
                <a:solidFill>
                  <a:schemeClr val="tx1"/>
                </a:solidFill>
                <a:latin typeface="Raleway" pitchFamily="50" charset="0"/>
                <a:ea typeface="Segoe UI Emoji" panose="020B0502040204020203" pitchFamily="34" charset="0"/>
              </a:rPr>
              <a:t>R</a:t>
            </a:r>
            <a:endParaRPr lang="en-GB" sz="28092" b="0" dirty="0">
              <a:solidFill>
                <a:schemeClr val="tx1"/>
              </a:solidFill>
              <a:latin typeface="Raleway" pitchFamily="50" charset="0"/>
              <a:ea typeface="Segoe UI Emoji" panose="020B0502040204020203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E01B6D8-5103-4F98-AFB5-1FA829EE0DA6}"/>
              </a:ext>
            </a:extLst>
          </p:cNvPr>
          <p:cNvSpPr/>
          <p:nvPr/>
        </p:nvSpPr>
        <p:spPr>
          <a:xfrm rot="5400000">
            <a:off x="5654034" y="2246970"/>
            <a:ext cx="4906141" cy="3016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360" dirty="0">
                <a:solidFill>
                  <a:schemeClr val="bg2"/>
                </a:solidFill>
                <a:latin typeface="Segoe UI Light" panose="020B0502040204020203" pitchFamily="34" charset="0"/>
              </a:rPr>
              <a:t>Credit: http://www.rollcentre.com/project--onuk-sazan-</a:t>
            </a:r>
            <a:endParaRPr lang="en-GB" sz="1360" dirty="0">
              <a:solidFill>
                <a:schemeClr val="bg2"/>
              </a:solidFill>
              <a:latin typeface="Segoe UI Light" panose="020B0502040204020203" pitchFamily="34" charset="0"/>
              <a:ea typeface="Segoe UI Emoji" panose="020B0502040204020203" pitchFamily="34" charset="0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5652D2F-3E3A-443D-925B-06A691A8342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159964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415BC79-78CF-4D72-B88E-5F9D238B202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570"/>
          <a:stretch/>
        </p:blipFill>
        <p:spPr>
          <a:xfrm>
            <a:off x="934942" y="-51835"/>
            <a:ext cx="7274116" cy="5195335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56125" y="367824"/>
            <a:ext cx="6367012" cy="2417003"/>
          </a:xfrm>
        </p:spPr>
        <p:txBody>
          <a:bodyPr/>
          <a:lstStyle/>
          <a:p>
            <a:pPr algn="ctr"/>
            <a:r>
              <a:rPr lang="en-GB" sz="3673" dirty="0">
                <a:solidFill>
                  <a:schemeClr val="tx1"/>
                </a:solidFill>
                <a:latin typeface="Raleway" pitchFamily="50" charset="0"/>
                <a:ea typeface="Segoe UI Emoji" panose="020B0502040204020203" pitchFamily="34" charset="0"/>
              </a:rPr>
              <a:t>RStudio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95629" y="1389167"/>
            <a:ext cx="6952742" cy="3386509"/>
          </a:xfrm>
        </p:spPr>
        <p:txBody>
          <a:bodyPr/>
          <a:lstStyle/>
          <a:p>
            <a:pPr algn="ctr"/>
            <a:endParaRPr lang="en-GB" sz="2177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marL="732116"/>
            <a:endParaRPr lang="en-GB" sz="2449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marL="732116"/>
            <a:endParaRPr lang="en-GB" sz="2449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>
                <a:solidFill>
                  <a:schemeClr val="tx1"/>
                </a:solidFill>
              </a:rPr>
              <a:pPr/>
              <a:t>26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CF90A67-3200-4046-ADCB-6EF8927DFCB5}"/>
              </a:ext>
            </a:extLst>
          </p:cNvPr>
          <p:cNvSpPr/>
          <p:nvPr/>
        </p:nvSpPr>
        <p:spPr>
          <a:xfrm rot="5400000">
            <a:off x="6475623" y="1375962"/>
            <a:ext cx="3125086" cy="2807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224" dirty="0">
                <a:solidFill>
                  <a:schemeClr val="bg2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Photo by Roberto </a:t>
            </a:r>
            <a:r>
              <a:rPr lang="en-GB" sz="1224" dirty="0" err="1">
                <a:solidFill>
                  <a:schemeClr val="bg2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Nickson</a:t>
            </a:r>
            <a:r>
              <a:rPr lang="en-GB" sz="1224" dirty="0">
                <a:solidFill>
                  <a:schemeClr val="bg2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(@g) on </a:t>
            </a:r>
            <a:r>
              <a:rPr lang="en-GB" sz="1224" dirty="0" err="1">
                <a:solidFill>
                  <a:schemeClr val="bg2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Unsplash</a:t>
            </a:r>
            <a:endParaRPr lang="en-GB" sz="1224" dirty="0">
              <a:solidFill>
                <a:schemeClr val="bg2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57359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8494" y="757864"/>
            <a:ext cx="6367012" cy="489775"/>
          </a:xfrm>
        </p:spPr>
        <p:txBody>
          <a:bodyPr/>
          <a:lstStyle/>
          <a:p>
            <a:pPr algn="ctr"/>
            <a:r>
              <a:rPr lang="en-GB" sz="3673" b="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RStudio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95629" y="1389167"/>
            <a:ext cx="6952742" cy="3386509"/>
          </a:xfrm>
        </p:spPr>
        <p:txBody>
          <a:bodyPr/>
          <a:lstStyle/>
          <a:p>
            <a:pPr algn="ctr"/>
            <a:endParaRPr lang="en-GB" sz="748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/>
            <a:r>
              <a:rPr lang="en-GB" sz="2177" dirty="0">
                <a:latin typeface="Segoe UI Light" panose="020B0502040204020203" pitchFamily="34" charset="0"/>
                <a:ea typeface="Segoe UI Emoji" panose="020B0502040204020203" pitchFamily="34" charset="0"/>
              </a:rPr>
              <a:t>Many excellent features to help you with your analyses.</a:t>
            </a:r>
          </a:p>
          <a:p>
            <a:pPr algn="ctr"/>
            <a:endParaRPr lang="en-GB" sz="2177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/>
            <a:r>
              <a:rPr lang="en-GB" sz="2109" dirty="0">
                <a:latin typeface="Segoe UI Light" panose="020B0502040204020203" pitchFamily="34" charset="0"/>
                <a:ea typeface="Segoe UI Emoji" panose="020B0502040204020203" pitchFamily="34" charset="0"/>
              </a:rPr>
              <a:t>Never again have to think about R and RStudio as separate: Opening R-Studio opens an R session.</a:t>
            </a:r>
          </a:p>
          <a:p>
            <a:pPr algn="ctr"/>
            <a:endParaRPr lang="en-GB" sz="2109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/>
            <a:endParaRPr lang="en-GB" sz="2109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/>
            <a:endParaRPr lang="en-GB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/>
            <a:r>
              <a:rPr lang="en-GB" sz="1224" dirty="0">
                <a:latin typeface="Segoe UI Light" panose="020B0502040204020203" pitchFamily="34" charset="0"/>
                <a:ea typeface="Segoe UI Emoji" panose="020B0502040204020203" pitchFamily="34" charset="0"/>
              </a:rPr>
              <a:t>Analogy from the book Modern Dive: </a:t>
            </a:r>
            <a:r>
              <a:rPr lang="en-GB" sz="1224" dirty="0">
                <a:latin typeface="Segoe UI Light" panose="020B0502040204020203" pitchFamily="34" charset="0"/>
                <a:ea typeface="Segoe UI Emoji" panose="020B0502040204020203" pitchFamily="34" charset="0"/>
                <a:hlinkClick r:id="rId2"/>
              </a:rPr>
              <a:t>www.moderndive.com</a:t>
            </a:r>
            <a:endParaRPr lang="en-GB" sz="1224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/>
            <a:endParaRPr lang="en-GB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marL="732116"/>
            <a:endParaRPr lang="en-GB" sz="2449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marL="732116"/>
            <a:endParaRPr lang="en-GB" sz="2449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>
                <a:solidFill>
                  <a:schemeClr val="tx1"/>
                </a:solidFill>
              </a:rPr>
              <a:pPr/>
              <a:t>27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71932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8494" y="757864"/>
            <a:ext cx="6367012" cy="489775"/>
          </a:xfrm>
        </p:spPr>
        <p:txBody>
          <a:bodyPr/>
          <a:lstStyle/>
          <a:p>
            <a:pPr algn="ctr"/>
            <a:r>
              <a:rPr lang="en-GB" sz="3673" b="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Open </a:t>
            </a:r>
            <a:r>
              <a:rPr lang="en-GB" sz="3673" b="0" dirty="0" err="1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RStudio</a:t>
            </a:r>
            <a:endParaRPr lang="en-GB" sz="3673" b="0" dirty="0">
              <a:solidFill>
                <a:schemeClr val="bg2"/>
              </a:solidFill>
              <a:latin typeface="Raleway" pitchFamily="50" charset="0"/>
              <a:ea typeface="Segoe UI Emoji" panose="020B0502040204020203" pitchFamily="34" charset="0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95629" y="1389167"/>
            <a:ext cx="6952742" cy="3386509"/>
          </a:xfrm>
        </p:spPr>
        <p:txBody>
          <a:bodyPr/>
          <a:lstStyle/>
          <a:p>
            <a:pPr algn="ctr"/>
            <a:endParaRPr lang="en-GB" sz="2177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/>
            <a:endParaRPr lang="en-GB" sz="2177" dirty="0">
              <a:solidFill>
                <a:schemeClr val="tx1">
                  <a:lumMod val="50000"/>
                  <a:lumOff val="50000"/>
                </a:schemeClr>
              </a:solidFill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/>
            <a:r>
              <a:rPr lang="en-GB" sz="2177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ea typeface="Segoe UI Emoji" panose="020B0502040204020203" pitchFamily="34" charset="0"/>
              </a:rPr>
              <a:t>Opening R-Studio opens an R session.</a:t>
            </a:r>
          </a:p>
          <a:p>
            <a:pPr algn="ctr"/>
            <a:endParaRPr lang="en-GB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/>
            <a:endParaRPr lang="en-GB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marL="732116"/>
            <a:endParaRPr lang="en-GB" sz="2449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marL="732116"/>
            <a:endParaRPr lang="en-GB" sz="2449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>
                <a:solidFill>
                  <a:schemeClr val="tx1"/>
                </a:solidFill>
              </a:rPr>
              <a:pPr/>
              <a:t>28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35732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8494" y="757864"/>
            <a:ext cx="6367012" cy="489775"/>
          </a:xfrm>
        </p:spPr>
        <p:txBody>
          <a:bodyPr/>
          <a:lstStyle/>
          <a:p>
            <a:pPr algn="ctr"/>
            <a:r>
              <a:rPr lang="en-GB" sz="3673" dirty="0">
                <a:latin typeface="Raleway" pitchFamily="50" charset="0"/>
                <a:ea typeface="Segoe UI Emoji" panose="020B0502040204020203" pitchFamily="34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29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65140A8-8F27-49AE-9687-63D30106ECD4}"/>
              </a:ext>
            </a:extLst>
          </p:cNvPr>
          <p:cNvSpPr txBox="1"/>
          <p:nvPr/>
        </p:nvSpPr>
        <p:spPr>
          <a:xfrm>
            <a:off x="1232991" y="579089"/>
            <a:ext cx="1797795" cy="3985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1632" dirty="0">
              <a:solidFill>
                <a:srgbClr val="119FC1"/>
              </a:solidFill>
              <a:latin typeface="Segoe Print" panose="02000600000000000000" pitchFamily="2" charset="0"/>
            </a:endParaRPr>
          </a:p>
          <a:p>
            <a:r>
              <a:rPr lang="en-GB" sz="1632" dirty="0">
                <a:solidFill>
                  <a:srgbClr val="119FC1"/>
                </a:solidFill>
                <a:latin typeface="Segoe Print" panose="02000600000000000000" pitchFamily="2" charset="0"/>
              </a:rPr>
              <a:t>The </a:t>
            </a:r>
            <a:r>
              <a:rPr lang="en-GB" sz="1632" b="1" dirty="0">
                <a:solidFill>
                  <a:srgbClr val="0D7891"/>
                </a:solidFill>
                <a:latin typeface="Segoe Print" panose="02000600000000000000" pitchFamily="2" charset="0"/>
              </a:rPr>
              <a:t>Console</a:t>
            </a:r>
            <a:r>
              <a:rPr lang="en-GB" sz="1632" dirty="0">
                <a:solidFill>
                  <a:srgbClr val="119FC1"/>
                </a:solidFill>
                <a:latin typeface="Segoe Print" panose="02000600000000000000" pitchFamily="2" charset="0"/>
              </a:rPr>
              <a:t> is your window to R.</a:t>
            </a:r>
          </a:p>
          <a:p>
            <a:endParaRPr lang="en-GB" sz="1632" dirty="0">
              <a:solidFill>
                <a:srgbClr val="119FC1"/>
              </a:solidFill>
              <a:latin typeface="Segoe Print" panose="02000600000000000000" pitchFamily="2" charset="0"/>
            </a:endParaRPr>
          </a:p>
          <a:p>
            <a:r>
              <a:rPr lang="en-GB" sz="1632" dirty="0">
                <a:solidFill>
                  <a:srgbClr val="119FC1"/>
                </a:solidFill>
                <a:latin typeface="Segoe Print" panose="02000600000000000000" pitchFamily="2" charset="0"/>
              </a:rPr>
              <a:t>You can code directly in the console… </a:t>
            </a:r>
          </a:p>
          <a:p>
            <a:endParaRPr lang="en-GB" sz="1632" dirty="0">
              <a:solidFill>
                <a:srgbClr val="119FC1"/>
              </a:solidFill>
              <a:latin typeface="Segoe Print" panose="02000600000000000000" pitchFamily="2" charset="0"/>
            </a:endParaRPr>
          </a:p>
          <a:p>
            <a:r>
              <a:rPr lang="en-GB" sz="1632" b="1" dirty="0">
                <a:solidFill>
                  <a:srgbClr val="0D7891"/>
                </a:solidFill>
                <a:latin typeface="Segoe Print" panose="02000600000000000000" pitchFamily="2" charset="0"/>
              </a:rPr>
              <a:t>pi*2</a:t>
            </a:r>
            <a:r>
              <a:rPr lang="en-GB" sz="1632" b="1" dirty="0">
                <a:solidFill>
                  <a:srgbClr val="119FC1"/>
                </a:solidFill>
                <a:latin typeface="Segoe Print" panose="02000600000000000000" pitchFamily="2" charset="0"/>
              </a:rPr>
              <a:t>    </a:t>
            </a:r>
            <a:r>
              <a:rPr lang="en-GB" sz="1632" dirty="0">
                <a:solidFill>
                  <a:srgbClr val="119FC1"/>
                </a:solidFill>
                <a:latin typeface="Segoe Print" panose="02000600000000000000" pitchFamily="2" charset="0"/>
              </a:rPr>
              <a:t>[Enter]</a:t>
            </a:r>
          </a:p>
          <a:p>
            <a:r>
              <a:rPr lang="en-GB" sz="1632" b="1" dirty="0">
                <a:solidFill>
                  <a:srgbClr val="0D7891"/>
                </a:solidFill>
                <a:latin typeface="Segoe Print" panose="02000600000000000000" pitchFamily="2" charset="0"/>
              </a:rPr>
              <a:t>37/12</a:t>
            </a:r>
            <a:r>
              <a:rPr lang="en-GB" sz="1632" dirty="0">
                <a:solidFill>
                  <a:srgbClr val="119FC1"/>
                </a:solidFill>
                <a:latin typeface="Segoe Print" panose="02000600000000000000" pitchFamily="2" charset="0"/>
              </a:rPr>
              <a:t> [Enter]</a:t>
            </a:r>
          </a:p>
          <a:p>
            <a:endParaRPr lang="en-GB" sz="1632" dirty="0">
              <a:solidFill>
                <a:srgbClr val="119FC1"/>
              </a:solidFill>
              <a:latin typeface="Segoe Print" panose="02000600000000000000" pitchFamily="2" charset="0"/>
            </a:endParaRPr>
          </a:p>
          <a:p>
            <a:r>
              <a:rPr lang="en-GB" sz="1632" dirty="0">
                <a:solidFill>
                  <a:srgbClr val="119FC1"/>
                </a:solidFill>
                <a:latin typeface="Segoe Print" panose="02000600000000000000" pitchFamily="2" charset="0"/>
              </a:rPr>
              <a:t>… but there is a better way…</a:t>
            </a:r>
          </a:p>
          <a:p>
            <a:endParaRPr lang="en-GB" sz="1224" dirty="0">
              <a:solidFill>
                <a:srgbClr val="119FC1"/>
              </a:solidFill>
            </a:endParaRPr>
          </a:p>
          <a:p>
            <a:endParaRPr lang="en-GB" sz="1224" dirty="0">
              <a:solidFill>
                <a:srgbClr val="119FC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DB2B7B4-D074-44FF-BA48-F7CCAD12DB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0786" y="757864"/>
            <a:ext cx="4589277" cy="3740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182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107724" y="1354884"/>
            <a:ext cx="6952742" cy="3420792"/>
          </a:xfrm>
        </p:spPr>
        <p:txBody>
          <a:bodyPr/>
          <a:lstStyle/>
          <a:p>
            <a:pPr marL="490237"/>
            <a:endParaRPr lang="en-GB" sz="476" dirty="0">
              <a:latin typeface="Raleway" pitchFamily="50" charset="0"/>
              <a:ea typeface="Segoe UI Emoji" panose="020B0502040204020203" pitchFamily="34" charset="0"/>
            </a:endParaRPr>
          </a:p>
          <a:p>
            <a:pPr marL="0" indent="0" algn="ctr" defTabSz="354681">
              <a:spcAft>
                <a:spcPts val="68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GB" sz="1905" dirty="0">
                <a:solidFill>
                  <a:srgbClr val="2C2825"/>
                </a:solidFill>
                <a:latin typeface="Raleway" pitchFamily="50" charset="0"/>
                <a:ea typeface="Segoe UI Emoji" panose="020B0502040204020203" pitchFamily="34" charset="0"/>
              </a:rPr>
              <a:t> Healthcare Analysts </a:t>
            </a:r>
          </a:p>
          <a:p>
            <a:pPr marL="0" indent="0" algn="ctr" defTabSz="354681">
              <a:spcAft>
                <a:spcPts val="680"/>
              </a:spcAft>
              <a:buClrTx/>
              <a:buFont typeface="Arial" panose="020B0604020202020204" pitchFamily="34" charset="0"/>
              <a:buChar char="•"/>
              <a:defRPr/>
            </a:pPr>
            <a:endParaRPr lang="en-GB" sz="1632" dirty="0">
              <a:latin typeface="Raleway" pitchFamily="50" charset="0"/>
              <a:ea typeface="Segoe UI Emoji" panose="020B0502040204020203" pitchFamily="34" charset="0"/>
            </a:endParaRPr>
          </a:p>
          <a:p>
            <a:pPr algn="ctr">
              <a:buFont typeface="Arial" panose="020B0604020202020204" pitchFamily="34" charset="0"/>
              <a:buChar char="•"/>
            </a:pPr>
            <a:r>
              <a:rPr lang="en-GB" sz="1632" dirty="0">
                <a:latin typeface="Raleway" pitchFamily="50" charset="0"/>
                <a:ea typeface="Segoe UI Emoji" panose="020B0502040204020203" pitchFamily="34" charset="0"/>
              </a:rPr>
              <a:t> </a:t>
            </a:r>
            <a:r>
              <a:rPr lang="en-GB" sz="1905" dirty="0">
                <a:latin typeface="Raleway" pitchFamily="50" charset="0"/>
                <a:ea typeface="Segoe UI Emoji" panose="020B0502040204020203" pitchFamily="34" charset="0"/>
              </a:rPr>
              <a:t>Utilisation rates of different services across an area.</a:t>
            </a:r>
          </a:p>
          <a:p>
            <a:pPr algn="ctr">
              <a:buFont typeface="Arial" panose="020B0604020202020204" pitchFamily="34" charset="0"/>
              <a:buChar char="•"/>
            </a:pPr>
            <a:r>
              <a:rPr lang="en-GB" sz="1905" dirty="0">
                <a:latin typeface="Raleway" pitchFamily="50" charset="0"/>
                <a:ea typeface="Segoe UI Emoji" panose="020B0502040204020203" pitchFamily="34" charset="0"/>
              </a:rPr>
              <a:t>Monthly reports of referrals to a service</a:t>
            </a:r>
          </a:p>
          <a:p>
            <a:pPr algn="ctr">
              <a:buFont typeface="Arial" panose="020B0604020202020204" pitchFamily="34" charset="0"/>
              <a:buChar char="•"/>
            </a:pPr>
            <a:r>
              <a:rPr lang="en-GB" sz="1905" dirty="0">
                <a:latin typeface="Raleway" pitchFamily="50" charset="0"/>
                <a:ea typeface="Segoe UI Emoji" panose="020B0502040204020203" pitchFamily="34" charset="0"/>
              </a:rPr>
              <a:t> Effects of Pandemic and lockdowns on services</a:t>
            </a:r>
          </a:p>
          <a:p>
            <a:pPr algn="ctr">
              <a:buFont typeface="Arial" panose="020B0604020202020204" pitchFamily="34" charset="0"/>
              <a:buChar char="•"/>
            </a:pPr>
            <a:endParaRPr lang="en-GB" sz="1905" dirty="0">
              <a:latin typeface="Raleway" pitchFamily="50" charset="0"/>
              <a:ea typeface="Segoe UI Emoji" panose="020B0502040204020203" pitchFamily="34" charset="0"/>
            </a:endParaRPr>
          </a:p>
          <a:p>
            <a:pPr algn="ctr"/>
            <a:endParaRPr lang="en-GB" sz="1905" dirty="0">
              <a:latin typeface="Raleway" pitchFamily="50" charset="0"/>
              <a:ea typeface="Segoe UI Emoji" panose="020B0502040204020203" pitchFamily="34" charset="0"/>
            </a:endParaRPr>
          </a:p>
          <a:p>
            <a:pPr algn="ctr">
              <a:buFont typeface="Arial" panose="020B0604020202020204" pitchFamily="34" charset="0"/>
              <a:buChar char="•"/>
            </a:pPr>
            <a:endParaRPr lang="en-GB" sz="1905" dirty="0">
              <a:latin typeface="Raleway" pitchFamily="50" charset="0"/>
              <a:ea typeface="Segoe UI Emoji" panose="020B0502040204020203" pitchFamily="34" charset="0"/>
            </a:endParaRPr>
          </a:p>
          <a:p>
            <a:pPr algn="ctr"/>
            <a:endParaRPr lang="en-GB" sz="1905" dirty="0">
              <a:latin typeface="Raleway" pitchFamily="50" charset="0"/>
              <a:ea typeface="Segoe UI Emoji" panose="020B0502040204020203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>
                <a:latin typeface="Segoe UI Light" panose="020B0502040204020203" pitchFamily="34" charset="0"/>
              </a:rPr>
              <a:pPr/>
              <a:t>3</a:t>
            </a:fld>
            <a:endParaRPr lang="en-US" dirty="0">
              <a:latin typeface="Segoe UI Light" panose="020B0502040204020203" pitchFamily="34" charset="0"/>
            </a:endParaRPr>
          </a:p>
        </p:txBody>
      </p:sp>
      <p:sp>
        <p:nvSpPr>
          <p:cNvPr id="9" name="Title 4">
            <a:extLst>
              <a:ext uri="{FF2B5EF4-FFF2-40B4-BE49-F238E27FC236}">
                <a16:creationId xmlns:a16="http://schemas.microsoft.com/office/drawing/2014/main" id="{F93D3D15-15AC-4A67-A774-C6C8B30D07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8494" y="757864"/>
            <a:ext cx="6367012" cy="489775"/>
          </a:xfrm>
        </p:spPr>
        <p:txBody>
          <a:bodyPr/>
          <a:lstStyle/>
          <a:p>
            <a:pPr algn="ctr"/>
            <a:r>
              <a:rPr lang="en-GB" sz="3673" b="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About the trainers</a:t>
            </a:r>
          </a:p>
        </p:txBody>
      </p:sp>
    </p:spTree>
    <p:extLst>
      <p:ext uri="{BB962C8B-B14F-4D97-AF65-F5344CB8AC3E}">
        <p14:creationId xmlns:p14="http://schemas.microsoft.com/office/powerpoint/2010/main" val="348548339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10305" y="307392"/>
            <a:ext cx="6367012" cy="489775"/>
          </a:xfrm>
        </p:spPr>
        <p:txBody>
          <a:bodyPr/>
          <a:lstStyle/>
          <a:p>
            <a:pPr algn="ctr"/>
            <a:r>
              <a:rPr lang="en-GB" sz="3673" dirty="0">
                <a:latin typeface="Raleway" pitchFamily="50" charset="0"/>
                <a:ea typeface="Segoe UI Emoji" panose="020B0502040204020203" pitchFamily="34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30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FF3C6A5-E9CA-4343-B225-F652934D8D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2802" y="693820"/>
            <a:ext cx="4800617" cy="390217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65140A8-8F27-49AE-9687-63D30106ECD4}"/>
              </a:ext>
            </a:extLst>
          </p:cNvPr>
          <p:cNvSpPr txBox="1"/>
          <p:nvPr/>
        </p:nvSpPr>
        <p:spPr>
          <a:xfrm>
            <a:off x="1095629" y="1174252"/>
            <a:ext cx="1753966" cy="35457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32" dirty="0">
                <a:solidFill>
                  <a:srgbClr val="119FC1"/>
                </a:solidFill>
                <a:latin typeface="Segoe Print" panose="02000600000000000000" pitchFamily="2" charset="0"/>
              </a:rPr>
              <a:t>The </a:t>
            </a:r>
            <a:r>
              <a:rPr lang="en-GB" sz="1632" b="1" dirty="0">
                <a:solidFill>
                  <a:srgbClr val="0D7891"/>
                </a:solidFill>
                <a:latin typeface="Segoe Print" panose="02000600000000000000" pitchFamily="2" charset="0"/>
              </a:rPr>
              <a:t>Editor</a:t>
            </a:r>
            <a:r>
              <a:rPr lang="en-GB" sz="1632" dirty="0">
                <a:solidFill>
                  <a:srgbClr val="119FC1"/>
                </a:solidFill>
                <a:latin typeface="Segoe Print" panose="02000600000000000000" pitchFamily="2" charset="0"/>
              </a:rPr>
              <a:t>. </a:t>
            </a:r>
          </a:p>
          <a:p>
            <a:endParaRPr lang="en-GB" sz="1632" dirty="0">
              <a:solidFill>
                <a:srgbClr val="119FC1"/>
              </a:solidFill>
              <a:latin typeface="Segoe Print" panose="02000600000000000000" pitchFamily="2" charset="0"/>
            </a:endParaRPr>
          </a:p>
          <a:p>
            <a:r>
              <a:rPr lang="en-GB" sz="1632" dirty="0">
                <a:solidFill>
                  <a:srgbClr val="119FC1"/>
                </a:solidFill>
                <a:latin typeface="Segoe Print" panose="02000600000000000000" pitchFamily="2" charset="0"/>
              </a:rPr>
              <a:t>If you don’t see the </a:t>
            </a:r>
            <a:r>
              <a:rPr lang="en-GB" sz="1632" b="1" dirty="0">
                <a:solidFill>
                  <a:srgbClr val="0D7891"/>
                </a:solidFill>
                <a:latin typeface="Segoe Print" panose="02000600000000000000" pitchFamily="2" charset="0"/>
              </a:rPr>
              <a:t>Editor</a:t>
            </a:r>
            <a:r>
              <a:rPr lang="en-GB" sz="1632" dirty="0">
                <a:solidFill>
                  <a:srgbClr val="119FC1"/>
                </a:solidFill>
                <a:latin typeface="Segoe Print" panose="02000600000000000000" pitchFamily="2" charset="0"/>
              </a:rPr>
              <a:t> </a:t>
            </a:r>
          </a:p>
          <a:p>
            <a:r>
              <a:rPr lang="en-GB" sz="1632" dirty="0">
                <a:solidFill>
                  <a:srgbClr val="119FC1"/>
                </a:solidFill>
                <a:latin typeface="Segoe Print" panose="02000600000000000000" pitchFamily="2" charset="0"/>
              </a:rPr>
              <a:t>pane, click:</a:t>
            </a:r>
          </a:p>
          <a:p>
            <a:endParaRPr lang="en-GB" sz="1632" dirty="0">
              <a:solidFill>
                <a:srgbClr val="119FC1"/>
              </a:solidFill>
              <a:latin typeface="Segoe Print" panose="02000600000000000000" pitchFamily="2" charset="0"/>
            </a:endParaRPr>
          </a:p>
          <a:p>
            <a:r>
              <a:rPr lang="en-GB" sz="1632" dirty="0">
                <a:solidFill>
                  <a:srgbClr val="119FC1"/>
                </a:solidFill>
                <a:latin typeface="Segoe Print" panose="02000600000000000000" pitchFamily="2" charset="0"/>
              </a:rPr>
              <a:t>And choose</a:t>
            </a:r>
          </a:p>
          <a:p>
            <a:r>
              <a:rPr lang="en-GB" sz="1632" dirty="0">
                <a:solidFill>
                  <a:srgbClr val="119FC1"/>
                </a:solidFill>
                <a:latin typeface="Segoe Print" panose="02000600000000000000" pitchFamily="2" charset="0"/>
              </a:rPr>
              <a:t>“R Script”  from the drop-down.</a:t>
            </a:r>
          </a:p>
          <a:p>
            <a:endParaRPr lang="en-GB" sz="1632" dirty="0">
              <a:solidFill>
                <a:srgbClr val="119FC1"/>
              </a:solidFill>
              <a:latin typeface="Segoe Print" panose="02000600000000000000" pitchFamily="2" charset="0"/>
            </a:endParaRPr>
          </a:p>
          <a:p>
            <a:r>
              <a:rPr lang="en-GB" sz="1632" dirty="0">
                <a:solidFill>
                  <a:srgbClr val="119FC1"/>
                </a:solidFill>
                <a:latin typeface="Segoe Print" panose="02000600000000000000" pitchFamily="2" charset="0"/>
              </a:rPr>
              <a:t>Or, shortcut:</a:t>
            </a:r>
          </a:p>
          <a:p>
            <a:r>
              <a:rPr lang="en-GB" sz="1632" b="1" dirty="0">
                <a:solidFill>
                  <a:srgbClr val="0D7891"/>
                </a:solidFill>
                <a:latin typeface="Segoe Print" panose="02000600000000000000" pitchFamily="2" charset="0"/>
              </a:rPr>
              <a:t>Ctrl+ Shift+ N</a:t>
            </a:r>
          </a:p>
          <a:p>
            <a:endParaRPr lang="en-GB" sz="1224" dirty="0">
              <a:solidFill>
                <a:srgbClr val="119FC1"/>
              </a:solidFill>
              <a:latin typeface="Segoe Print" panose="02000600000000000000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FA29630-722F-48AD-9F11-C25CF03149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7798" y="150291"/>
            <a:ext cx="611025" cy="421397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2F82DD7-8290-480A-B561-14E7AD7B52E1}"/>
              </a:ext>
            </a:extLst>
          </p:cNvPr>
          <p:cNvCxnSpPr/>
          <p:nvPr/>
        </p:nvCxnSpPr>
        <p:spPr>
          <a:xfrm>
            <a:off x="9778356" y="1736173"/>
            <a:ext cx="0" cy="0"/>
          </a:xfrm>
          <a:prstGeom prst="line">
            <a:avLst/>
          </a:prstGeom>
          <a:ln w="47625" cap="sq">
            <a:solidFill>
              <a:schemeClr val="tx1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BC72437-43FE-45E5-8785-17BF6AAE458B}"/>
              </a:ext>
            </a:extLst>
          </p:cNvPr>
          <p:cNvCxnSpPr/>
          <p:nvPr/>
        </p:nvCxnSpPr>
        <p:spPr>
          <a:xfrm flipV="1">
            <a:off x="3170094" y="552280"/>
            <a:ext cx="157212" cy="363654"/>
          </a:xfrm>
          <a:prstGeom prst="line">
            <a:avLst/>
          </a:prstGeom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0BF31CD-072E-4DD2-9D1F-8E04A7E6AB63}"/>
              </a:ext>
            </a:extLst>
          </p:cNvPr>
          <p:cNvCxnSpPr>
            <a:cxnSpLocks/>
          </p:cNvCxnSpPr>
          <p:nvPr/>
        </p:nvCxnSpPr>
        <p:spPr>
          <a:xfrm flipH="1" flipV="1">
            <a:off x="2777798" y="578523"/>
            <a:ext cx="298398" cy="368910"/>
          </a:xfrm>
          <a:prstGeom prst="line">
            <a:avLst/>
          </a:prstGeom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C6C353FF-0C3A-4D22-99DF-76E3835E262E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055494" y="1310149"/>
            <a:ext cx="1383417" cy="657987"/>
          </a:xfrm>
          <a:prstGeom prst="curvedConnector3">
            <a:avLst>
              <a:gd name="adj1" fmla="val -3362"/>
            </a:avLst>
          </a:prstGeom>
          <a:ln w="28575" cap="sq">
            <a:solidFill>
              <a:schemeClr val="accent2">
                <a:lumMod val="75000"/>
              </a:schemeClr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1002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10305" y="307392"/>
            <a:ext cx="6367012" cy="489775"/>
          </a:xfrm>
        </p:spPr>
        <p:txBody>
          <a:bodyPr/>
          <a:lstStyle/>
          <a:p>
            <a:pPr algn="ctr"/>
            <a:r>
              <a:rPr lang="en-GB" sz="3673" dirty="0">
                <a:latin typeface="Raleway" pitchFamily="50" charset="0"/>
                <a:ea typeface="Segoe UI Emoji" panose="020B0502040204020203" pitchFamily="34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31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FF3C6A5-E9CA-4343-B225-F652934D8D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2802" y="693820"/>
            <a:ext cx="4800617" cy="390217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65140A8-8F27-49AE-9687-63D30106ECD4}"/>
              </a:ext>
            </a:extLst>
          </p:cNvPr>
          <p:cNvSpPr txBox="1"/>
          <p:nvPr/>
        </p:nvSpPr>
        <p:spPr>
          <a:xfrm>
            <a:off x="1150349" y="409278"/>
            <a:ext cx="1888314" cy="45504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32" dirty="0">
                <a:solidFill>
                  <a:srgbClr val="119FC1"/>
                </a:solidFill>
                <a:latin typeface="Segoe Print" panose="02000600000000000000" pitchFamily="2" charset="0"/>
              </a:rPr>
              <a:t>The </a:t>
            </a:r>
            <a:r>
              <a:rPr lang="en-GB" sz="1632" dirty="0">
                <a:solidFill>
                  <a:srgbClr val="0D7891"/>
                </a:solidFill>
                <a:latin typeface="Segoe Print" panose="02000600000000000000" pitchFamily="2" charset="0"/>
              </a:rPr>
              <a:t>Editor</a:t>
            </a:r>
            <a:r>
              <a:rPr lang="en-GB" sz="1632" dirty="0">
                <a:solidFill>
                  <a:srgbClr val="119FC1"/>
                </a:solidFill>
                <a:latin typeface="Segoe Print" panose="02000600000000000000" pitchFamily="2" charset="0"/>
              </a:rPr>
              <a:t> is just like any other text editor: you can copy, paste, and save text.</a:t>
            </a:r>
          </a:p>
          <a:p>
            <a:endParaRPr lang="en-GB" sz="1632" dirty="0">
              <a:solidFill>
                <a:srgbClr val="119FC1"/>
              </a:solidFill>
              <a:latin typeface="Segoe Print" panose="02000600000000000000" pitchFamily="2" charset="0"/>
            </a:endParaRPr>
          </a:p>
          <a:p>
            <a:r>
              <a:rPr lang="en-GB" sz="1632" dirty="0">
                <a:solidFill>
                  <a:srgbClr val="119FC1"/>
                </a:solidFill>
                <a:latin typeface="Segoe Print" panose="02000600000000000000" pitchFamily="2" charset="0"/>
              </a:rPr>
              <a:t>More forgiving</a:t>
            </a:r>
          </a:p>
          <a:p>
            <a:endParaRPr lang="en-GB" sz="1632" dirty="0">
              <a:solidFill>
                <a:srgbClr val="119FC1"/>
              </a:solidFill>
              <a:latin typeface="Segoe Print" panose="02000600000000000000" pitchFamily="2" charset="0"/>
            </a:endParaRPr>
          </a:p>
          <a:p>
            <a:r>
              <a:rPr lang="en-GB" sz="1632" dirty="0">
                <a:solidFill>
                  <a:srgbClr val="119FC1"/>
                </a:solidFill>
                <a:latin typeface="Segoe Print" panose="02000600000000000000" pitchFamily="2" charset="0"/>
              </a:rPr>
              <a:t>R Syntax highlighting </a:t>
            </a:r>
          </a:p>
          <a:p>
            <a:endParaRPr lang="en-GB" sz="1632" dirty="0">
              <a:solidFill>
                <a:srgbClr val="119FC1"/>
              </a:solidFill>
              <a:latin typeface="Segoe Print" panose="02000600000000000000" pitchFamily="2" charset="0"/>
            </a:endParaRPr>
          </a:p>
          <a:p>
            <a:r>
              <a:rPr lang="en-GB" sz="1632" dirty="0">
                <a:solidFill>
                  <a:srgbClr val="119FC1"/>
                </a:solidFill>
                <a:latin typeface="Segoe Print" panose="02000600000000000000" pitchFamily="2" charset="0"/>
              </a:rPr>
              <a:t>Autocomplete</a:t>
            </a:r>
          </a:p>
          <a:p>
            <a:r>
              <a:rPr lang="en-GB" sz="1224" dirty="0">
                <a:solidFill>
                  <a:srgbClr val="119FC1"/>
                </a:solidFill>
                <a:latin typeface="Segoe Print" panose="02000600000000000000" pitchFamily="2" charset="0"/>
              </a:rPr>
              <a:t>(use it!)</a:t>
            </a:r>
          </a:p>
          <a:p>
            <a:endParaRPr lang="en-GB" sz="1632" dirty="0">
              <a:solidFill>
                <a:srgbClr val="119FC1"/>
              </a:solidFill>
              <a:latin typeface="Segoe Print" panose="02000600000000000000" pitchFamily="2" charset="0"/>
            </a:endParaRPr>
          </a:p>
          <a:p>
            <a:r>
              <a:rPr lang="en-GB" sz="1632" dirty="0">
                <a:solidFill>
                  <a:srgbClr val="0D7891"/>
                </a:solidFill>
                <a:latin typeface="Segoe Print" panose="02000600000000000000" pitchFamily="2" charset="0"/>
              </a:rPr>
              <a:t>Ctrl + Enter </a:t>
            </a:r>
            <a:r>
              <a:rPr lang="en-GB" sz="1632" dirty="0">
                <a:solidFill>
                  <a:srgbClr val="119FC1"/>
                </a:solidFill>
                <a:latin typeface="Segoe Print" panose="02000600000000000000" pitchFamily="2" charset="0"/>
              </a:rPr>
              <a:t>(sends line of code to Console)</a:t>
            </a:r>
          </a:p>
        </p:txBody>
      </p:sp>
    </p:spTree>
    <p:extLst>
      <p:ext uri="{BB962C8B-B14F-4D97-AF65-F5344CB8AC3E}">
        <p14:creationId xmlns:p14="http://schemas.microsoft.com/office/powerpoint/2010/main" val="2578839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10305" y="307392"/>
            <a:ext cx="6367012" cy="489775"/>
          </a:xfrm>
        </p:spPr>
        <p:txBody>
          <a:bodyPr/>
          <a:lstStyle/>
          <a:p>
            <a:pPr algn="ctr"/>
            <a:r>
              <a:rPr lang="en-GB" sz="3673" dirty="0">
                <a:latin typeface="Raleway" pitchFamily="50" charset="0"/>
                <a:ea typeface="Segoe UI Emoji" panose="020B0502040204020203" pitchFamily="34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32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FF3C6A5-E9CA-4343-B225-F652934D8D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2802" y="693820"/>
            <a:ext cx="4800617" cy="390217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65140A8-8F27-49AE-9687-63D30106ECD4}"/>
              </a:ext>
            </a:extLst>
          </p:cNvPr>
          <p:cNvSpPr txBox="1"/>
          <p:nvPr/>
        </p:nvSpPr>
        <p:spPr>
          <a:xfrm>
            <a:off x="1177690" y="768544"/>
            <a:ext cx="1888314" cy="26039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32" dirty="0">
                <a:solidFill>
                  <a:srgbClr val="119FC1"/>
                </a:solidFill>
                <a:latin typeface="Segoe Print" panose="02000600000000000000" pitchFamily="2" charset="0"/>
              </a:rPr>
              <a:t>Comment code with a #</a:t>
            </a:r>
          </a:p>
          <a:p>
            <a:endParaRPr lang="en-GB" sz="1632" dirty="0">
              <a:solidFill>
                <a:srgbClr val="119FC1"/>
              </a:solidFill>
              <a:latin typeface="Segoe Print" panose="02000600000000000000" pitchFamily="2" charset="0"/>
            </a:endParaRPr>
          </a:p>
          <a:p>
            <a:r>
              <a:rPr lang="en-GB" sz="1632" dirty="0" err="1">
                <a:solidFill>
                  <a:srgbClr val="119FC1"/>
                </a:solidFill>
                <a:latin typeface="Segoe Print" panose="02000600000000000000" pitchFamily="2" charset="0"/>
              </a:rPr>
              <a:t>E.g</a:t>
            </a:r>
            <a:r>
              <a:rPr lang="en-GB" sz="1632" dirty="0">
                <a:solidFill>
                  <a:srgbClr val="119FC1"/>
                </a:solidFill>
                <a:latin typeface="Segoe Print" panose="02000600000000000000" pitchFamily="2" charset="0"/>
              </a:rPr>
              <a:t>:</a:t>
            </a:r>
          </a:p>
          <a:p>
            <a:endParaRPr lang="en-GB" sz="1632" dirty="0">
              <a:solidFill>
                <a:srgbClr val="119FC1"/>
              </a:solidFill>
              <a:latin typeface="Segoe Print" panose="02000600000000000000" pitchFamily="2" charset="0"/>
            </a:endParaRPr>
          </a:p>
          <a:p>
            <a:r>
              <a:rPr lang="en-GB" sz="1632" dirty="0">
                <a:solidFill>
                  <a:srgbClr val="119FC1"/>
                </a:solidFill>
                <a:latin typeface="Consolas" panose="020B0609020204030204" pitchFamily="49" charset="0"/>
              </a:rPr>
              <a:t># this was a bad idea</a:t>
            </a:r>
          </a:p>
          <a:p>
            <a:endParaRPr lang="en-GB" sz="1632" dirty="0">
              <a:solidFill>
                <a:srgbClr val="119FC1"/>
              </a:solidFill>
              <a:latin typeface="Segoe Print" panose="02000600000000000000" pitchFamily="2" charset="0"/>
            </a:endParaRPr>
          </a:p>
          <a:p>
            <a:endParaRPr lang="en-GB" sz="1632" dirty="0">
              <a:solidFill>
                <a:srgbClr val="119FC1"/>
              </a:solidFill>
              <a:latin typeface="Segoe Print" panose="02000600000000000000" pitchFamily="2" charset="0"/>
            </a:endParaRPr>
          </a:p>
          <a:p>
            <a:endParaRPr lang="en-GB" sz="1632" dirty="0">
              <a:solidFill>
                <a:srgbClr val="119FC1"/>
              </a:solidFill>
              <a:latin typeface="Segoe Print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6524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8494" y="757864"/>
            <a:ext cx="6367012" cy="489775"/>
          </a:xfrm>
        </p:spPr>
        <p:txBody>
          <a:bodyPr/>
          <a:lstStyle/>
          <a:p>
            <a:pPr algn="ctr"/>
            <a:r>
              <a:rPr lang="en-GB" sz="3673" b="0" dirty="0">
                <a:solidFill>
                  <a:schemeClr val="tx1"/>
                </a:solidFill>
                <a:latin typeface="Raleway" pitchFamily="50" charset="0"/>
                <a:ea typeface="Segoe UI Emoji" panose="020B0502040204020203" pitchFamily="34" charset="0"/>
              </a:rPr>
              <a:t>Tools </a:t>
            </a:r>
            <a:r>
              <a:rPr lang="en-GB" sz="3673" b="0" dirty="0">
                <a:solidFill>
                  <a:schemeClr val="tx1"/>
                </a:solidFill>
                <a:latin typeface="Raleway" pitchFamily="50" charset="0"/>
                <a:ea typeface="Segoe UI Emoji" panose="020B0502040204020203" pitchFamily="34" charset="0"/>
                <a:sym typeface="Wingdings" panose="05000000000000000000" pitchFamily="2" charset="2"/>
              </a:rPr>
              <a:t></a:t>
            </a:r>
            <a:r>
              <a:rPr lang="en-GB" sz="3673" b="0" dirty="0">
                <a:solidFill>
                  <a:schemeClr val="tx1"/>
                </a:solidFill>
                <a:latin typeface="Raleway" pitchFamily="50" charset="0"/>
                <a:ea typeface="Segoe UI Emoji" panose="020B0502040204020203" pitchFamily="34" charset="0"/>
              </a:rPr>
              <a:t> Global Options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33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24C1B07-3CB9-4D32-ADDA-47423E5A1C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2330" y="1335219"/>
            <a:ext cx="3559341" cy="3494405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58A7124-C2F6-484F-9468-517EB3BEAED9}"/>
              </a:ext>
            </a:extLst>
          </p:cNvPr>
          <p:cNvCxnSpPr>
            <a:cxnSpLocks/>
          </p:cNvCxnSpPr>
          <p:nvPr/>
        </p:nvCxnSpPr>
        <p:spPr>
          <a:xfrm flipH="1">
            <a:off x="5405672" y="3133399"/>
            <a:ext cx="1088526" cy="0"/>
          </a:xfrm>
          <a:prstGeom prst="straightConnector1">
            <a:avLst/>
          </a:prstGeom>
          <a:ln w="47625" cap="sq">
            <a:solidFill>
              <a:srgbClr val="0D789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87BF5C8-49C2-4C8A-8D70-E86C53901378}"/>
              </a:ext>
            </a:extLst>
          </p:cNvPr>
          <p:cNvCxnSpPr>
            <a:cxnSpLocks/>
          </p:cNvCxnSpPr>
          <p:nvPr/>
        </p:nvCxnSpPr>
        <p:spPr>
          <a:xfrm flipH="1">
            <a:off x="5405672" y="3275944"/>
            <a:ext cx="1088526" cy="0"/>
          </a:xfrm>
          <a:prstGeom prst="straightConnector1">
            <a:avLst/>
          </a:prstGeom>
          <a:ln w="47625" cap="sq">
            <a:solidFill>
              <a:srgbClr val="0D789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3B99A598-652F-4C48-99EB-10BB54C5C67F}"/>
              </a:ext>
            </a:extLst>
          </p:cNvPr>
          <p:cNvSpPr/>
          <p:nvPr/>
        </p:nvSpPr>
        <p:spPr>
          <a:xfrm>
            <a:off x="6494103" y="2756546"/>
            <a:ext cx="1850589" cy="7829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462162">
              <a:tabLst>
                <a:tab pos="2135879" algn="l"/>
              </a:tabLst>
            </a:pPr>
            <a:r>
              <a:rPr lang="en-GB" sz="1496" dirty="0">
                <a:solidFill>
                  <a:srgbClr val="119FC1"/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Best practice – to ensure </a:t>
            </a:r>
          </a:p>
          <a:p>
            <a:pPr defTabSz="462162">
              <a:tabLst>
                <a:tab pos="2135879" algn="l"/>
              </a:tabLst>
            </a:pPr>
            <a:r>
              <a:rPr lang="en-GB" sz="1496" dirty="0">
                <a:solidFill>
                  <a:srgbClr val="119FC1"/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reproducibility</a:t>
            </a:r>
          </a:p>
        </p:txBody>
      </p:sp>
    </p:spTree>
    <p:extLst>
      <p:ext uri="{BB962C8B-B14F-4D97-AF65-F5344CB8AC3E}">
        <p14:creationId xmlns:p14="http://schemas.microsoft.com/office/powerpoint/2010/main" val="92218861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8494" y="757864"/>
            <a:ext cx="6367012" cy="489775"/>
          </a:xfrm>
        </p:spPr>
        <p:txBody>
          <a:bodyPr/>
          <a:lstStyle/>
          <a:p>
            <a:pPr algn="ctr"/>
            <a:r>
              <a:rPr lang="en-GB" sz="3673" b="0" dirty="0">
                <a:latin typeface="Raleway" pitchFamily="50" charset="0"/>
                <a:ea typeface="Segoe UI Emoji" panose="020B0502040204020203" pitchFamily="34" charset="0"/>
              </a:rPr>
              <a:t>Tools </a:t>
            </a:r>
            <a:r>
              <a:rPr lang="en-GB" sz="3673" b="0" dirty="0">
                <a:latin typeface="Raleway" pitchFamily="50" charset="0"/>
                <a:ea typeface="Segoe UI Emoji" panose="020B0502040204020203" pitchFamily="34" charset="0"/>
                <a:sym typeface="Wingdings" panose="05000000000000000000" pitchFamily="2" charset="2"/>
              </a:rPr>
              <a:t></a:t>
            </a:r>
            <a:r>
              <a:rPr lang="en-GB" sz="3673" b="0" dirty="0">
                <a:latin typeface="Raleway" pitchFamily="50" charset="0"/>
                <a:ea typeface="Segoe UI Emoji" panose="020B0502040204020203" pitchFamily="34" charset="0"/>
              </a:rPr>
              <a:t> Global Options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34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C10760D-183C-4003-8036-8B564C7B88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0855" y="1331671"/>
            <a:ext cx="3562291" cy="3501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44655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8494" y="757864"/>
            <a:ext cx="6367012" cy="489775"/>
          </a:xfrm>
        </p:spPr>
        <p:txBody>
          <a:bodyPr/>
          <a:lstStyle/>
          <a:p>
            <a:pPr algn="ctr"/>
            <a:r>
              <a:rPr lang="en-GB" sz="3673" b="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Packages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95629" y="1389167"/>
            <a:ext cx="6952742" cy="3386509"/>
          </a:xfrm>
        </p:spPr>
        <p:txBody>
          <a:bodyPr/>
          <a:lstStyle/>
          <a:p>
            <a:pPr marL="552728" indent="0">
              <a:buNone/>
            </a:pPr>
            <a:r>
              <a:rPr lang="en-GB" sz="2449" dirty="0">
                <a:latin typeface="Segoe UI Light" panose="020B0502040204020203" pitchFamily="34" charset="0"/>
                <a:ea typeface="Segoe UI Emoji" panose="020B0502040204020203" pitchFamily="34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59031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8494" y="757864"/>
            <a:ext cx="6367012" cy="489775"/>
          </a:xfrm>
        </p:spPr>
        <p:txBody>
          <a:bodyPr/>
          <a:lstStyle/>
          <a:p>
            <a:pPr algn="ctr"/>
            <a:r>
              <a:rPr lang="en-GB" sz="3673" b="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Packages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95629" y="1389167"/>
            <a:ext cx="6952742" cy="3386509"/>
          </a:xfrm>
        </p:spPr>
        <p:txBody>
          <a:bodyPr/>
          <a:lstStyle/>
          <a:p>
            <a:pPr algn="ctr"/>
            <a:r>
              <a:rPr lang="en-GB" sz="2449" dirty="0">
                <a:latin typeface="Segoe UI Light" panose="020B0502040204020203" pitchFamily="34" charset="0"/>
                <a:ea typeface="Segoe UI Emoji" panose="020B0502040204020203" pitchFamily="34" charset="0"/>
              </a:rPr>
              <a:t>R packages are like apps for your phone:</a:t>
            </a:r>
          </a:p>
          <a:p>
            <a:pPr algn="ctr"/>
            <a:endParaRPr lang="en-GB" sz="2449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/>
            <a:endParaRPr lang="en-GB" sz="2449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/>
            <a:r>
              <a:rPr lang="en-GB" sz="2449" dirty="0">
                <a:latin typeface="Segoe UI Light" panose="020B0502040204020203" pitchFamily="34" charset="0"/>
                <a:ea typeface="Segoe UI Emoji" panose="020B0502040204020203" pitchFamily="34" charset="0"/>
              </a:rPr>
              <a:t>Extend the capabilities of the basic or “</a:t>
            </a:r>
            <a:r>
              <a:rPr lang="en-GB" sz="2449" u="sng" dirty="0">
                <a:solidFill>
                  <a:schemeClr val="accent5"/>
                </a:solidFill>
                <a:latin typeface="Segoe UI Light" panose="020B0502040204020203" pitchFamily="34" charset="0"/>
                <a:ea typeface="Segoe UI Emoji" panose="020B0502040204020203" pitchFamily="34" charset="0"/>
              </a:rPr>
              <a:t>base</a:t>
            </a:r>
            <a:r>
              <a:rPr lang="en-GB" sz="2449" dirty="0">
                <a:latin typeface="Segoe UI Light" panose="020B0502040204020203" pitchFamily="34" charset="0"/>
                <a:ea typeface="Segoe UI Emoji" panose="020B0502040204020203" pitchFamily="34" charset="0"/>
              </a:rPr>
              <a:t>" R </a:t>
            </a:r>
          </a:p>
          <a:p>
            <a:pPr algn="ctr"/>
            <a:r>
              <a:rPr lang="en-GB" sz="2449" dirty="0">
                <a:latin typeface="Segoe UI Light" panose="020B0502040204020203" pitchFamily="34" charset="0"/>
                <a:ea typeface="Segoe UI Emoji" panose="020B0502040204020203" pitchFamily="34" charset="0"/>
              </a:rPr>
              <a:t>with extra functions, datasets, documentation.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21054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8494" y="757864"/>
            <a:ext cx="6367012" cy="496441"/>
          </a:xfrm>
        </p:spPr>
        <p:txBody>
          <a:bodyPr/>
          <a:lstStyle/>
          <a:p>
            <a:pPr algn="ctr"/>
            <a:r>
              <a:rPr lang="en-GB" sz="3673" b="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Packages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95629" y="1385184"/>
            <a:ext cx="6952742" cy="3386509"/>
          </a:xfrm>
        </p:spPr>
        <p:txBody>
          <a:bodyPr/>
          <a:lstStyle/>
          <a:p>
            <a:endParaRPr lang="en-GB" sz="2394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marL="0" indent="0">
              <a:buNone/>
            </a:pPr>
            <a:r>
              <a:rPr lang="en-GB" sz="2394" dirty="0">
                <a:latin typeface="Segoe UI Light" panose="020B0502040204020203" pitchFamily="34" charset="0"/>
                <a:ea typeface="Segoe UI Emoji" panose="020B0502040204020203" pitchFamily="34" charset="0"/>
              </a:rPr>
              <a:t> </a:t>
            </a:r>
          </a:p>
          <a:p>
            <a:endParaRPr lang="en-GB" sz="2394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marL="552728" indent="0">
              <a:buNone/>
            </a:pPr>
            <a:r>
              <a:rPr lang="en-GB" sz="2449" dirty="0">
                <a:latin typeface="Segoe UI Light" panose="020B0502040204020203" pitchFamily="34" charset="0"/>
                <a:ea typeface="Segoe UI Emoji" panose="020B0502040204020203" pitchFamily="34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37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8288F31-01AC-4191-A353-D9B56BDCFD78}"/>
              </a:ext>
            </a:extLst>
          </p:cNvPr>
          <p:cNvSpPr/>
          <p:nvPr/>
        </p:nvSpPr>
        <p:spPr>
          <a:xfrm>
            <a:off x="3839928" y="2709535"/>
            <a:ext cx="1270379" cy="5946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1632" dirty="0">
                <a:solidFill>
                  <a:schemeClr val="accent5"/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Happens</a:t>
            </a:r>
            <a:r>
              <a:rPr lang="en-GB" sz="1632" dirty="0">
                <a:solidFill>
                  <a:schemeClr val="accent2">
                    <a:lumMod val="60000"/>
                    <a:lumOff val="40000"/>
                  </a:schemeClr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 </a:t>
            </a:r>
          </a:p>
          <a:p>
            <a:pPr algn="ctr"/>
            <a:r>
              <a:rPr lang="en-GB" sz="1632" dirty="0">
                <a:solidFill>
                  <a:schemeClr val="accent5"/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just</a:t>
            </a:r>
            <a:r>
              <a:rPr lang="en-GB" sz="1632" dirty="0">
                <a:solidFill>
                  <a:schemeClr val="accent2">
                    <a:lumMod val="60000"/>
                    <a:lumOff val="40000"/>
                  </a:schemeClr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 </a:t>
            </a:r>
            <a:r>
              <a:rPr lang="en-GB" sz="1632" dirty="0">
                <a:solidFill>
                  <a:schemeClr val="accent5"/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once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358CC6ED-76C3-47ED-93EA-621DAE84C608}"/>
              </a:ext>
            </a:extLst>
          </p:cNvPr>
          <p:cNvSpPr/>
          <p:nvPr/>
        </p:nvSpPr>
        <p:spPr>
          <a:xfrm>
            <a:off x="1777192" y="2450073"/>
            <a:ext cx="1755464" cy="1071248"/>
          </a:xfrm>
          <a:prstGeom prst="roundRect">
            <a:avLst/>
          </a:prstGeom>
          <a:noFill/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201" tIns="31101" rIns="62201" bIns="3110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2449" dirty="0">
                <a:solidFill>
                  <a:schemeClr val="tx1"/>
                </a:solidFill>
                <a:latin typeface="Segoe UI Light" panose="020B0502040204020203" pitchFamily="34" charset="0"/>
              </a:rPr>
              <a:t>Download App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708E09AC-8554-496A-BDD6-940610417318}"/>
              </a:ext>
            </a:extLst>
          </p:cNvPr>
          <p:cNvSpPr/>
          <p:nvPr/>
        </p:nvSpPr>
        <p:spPr>
          <a:xfrm>
            <a:off x="1770769" y="3706925"/>
            <a:ext cx="1755464" cy="1071248"/>
          </a:xfrm>
          <a:prstGeom prst="roundRect">
            <a:avLst/>
          </a:prstGeom>
          <a:noFill/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201" tIns="31101" rIns="62201" bIns="3110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2449" dirty="0">
                <a:solidFill>
                  <a:schemeClr val="tx1"/>
                </a:solidFill>
                <a:latin typeface="Segoe UI Light" panose="020B0502040204020203" pitchFamily="34" charset="0"/>
              </a:rPr>
              <a:t>Open </a:t>
            </a:r>
          </a:p>
          <a:p>
            <a:pPr algn="ctr"/>
            <a:r>
              <a:rPr lang="en-GB" sz="2449" dirty="0">
                <a:solidFill>
                  <a:schemeClr val="tx1"/>
                </a:solidFill>
                <a:latin typeface="Segoe UI Light" panose="020B0502040204020203" pitchFamily="34" charset="0"/>
              </a:rPr>
              <a:t> the App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385108BD-CDEA-4E60-8CF4-B218D64ECDD7}"/>
              </a:ext>
            </a:extLst>
          </p:cNvPr>
          <p:cNvSpPr/>
          <p:nvPr/>
        </p:nvSpPr>
        <p:spPr>
          <a:xfrm>
            <a:off x="5417579" y="2456552"/>
            <a:ext cx="1755464" cy="1071248"/>
          </a:xfrm>
          <a:prstGeom prst="roundRect">
            <a:avLst/>
          </a:prstGeom>
          <a:noFill/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201" tIns="31101" rIns="62201" bIns="3110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2449" dirty="0">
                <a:solidFill>
                  <a:schemeClr val="tx1"/>
                </a:solidFill>
                <a:latin typeface="Segoe UI Light" panose="020B0502040204020203" pitchFamily="34" charset="0"/>
              </a:rPr>
              <a:t>Download </a:t>
            </a:r>
          </a:p>
          <a:p>
            <a:pPr algn="ctr"/>
            <a:r>
              <a:rPr lang="en-GB" sz="1279" dirty="0">
                <a:solidFill>
                  <a:schemeClr val="tx1"/>
                </a:solidFill>
                <a:latin typeface="Segoe UI Light" panose="020B0502040204020203" pitchFamily="34" charset="0"/>
              </a:rPr>
              <a:t>(</a:t>
            </a:r>
            <a:r>
              <a:rPr lang="en-GB" sz="1279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GB" sz="1279" dirty="0">
                <a:solidFill>
                  <a:schemeClr val="tx1"/>
                </a:solidFill>
                <a:latin typeface="Segoe UI Light" panose="020B0502040204020203" pitchFamily="34" charset="0"/>
              </a:rPr>
              <a:t>)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FD5AE5B2-7D59-4614-AE1B-68A01F53E9D9}"/>
              </a:ext>
            </a:extLst>
          </p:cNvPr>
          <p:cNvSpPr/>
          <p:nvPr/>
        </p:nvSpPr>
        <p:spPr>
          <a:xfrm>
            <a:off x="5434898" y="3713404"/>
            <a:ext cx="1755464" cy="1071248"/>
          </a:xfrm>
          <a:prstGeom prst="roundRect">
            <a:avLst/>
          </a:prstGeom>
          <a:noFill/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201" tIns="31101" rIns="62201" bIns="3110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2449" dirty="0">
                <a:solidFill>
                  <a:schemeClr val="tx1"/>
                </a:solidFill>
                <a:latin typeface="Segoe UI Light" panose="020B0502040204020203" pitchFamily="34" charset="0"/>
              </a:rPr>
              <a:t>“Open”</a:t>
            </a:r>
          </a:p>
          <a:p>
            <a:pPr algn="ctr"/>
            <a:r>
              <a:rPr lang="en-GB" sz="1279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library()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B98B541-E3E2-402C-B79B-47476C110E63}"/>
              </a:ext>
            </a:extLst>
          </p:cNvPr>
          <p:cNvSpPr/>
          <p:nvPr/>
        </p:nvSpPr>
        <p:spPr>
          <a:xfrm>
            <a:off x="3910926" y="3899064"/>
            <a:ext cx="1139280" cy="8458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1632" dirty="0">
                <a:solidFill>
                  <a:schemeClr val="accent5"/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Every new session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1656E62-871E-4EF4-B788-93EBE95148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7839" y="1353062"/>
            <a:ext cx="941106" cy="102887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0D363A8-2E71-46C2-A11D-E2C0590FBDF4}"/>
              </a:ext>
            </a:extLst>
          </p:cNvPr>
          <p:cNvSpPr txBox="1"/>
          <p:nvPr/>
        </p:nvSpPr>
        <p:spPr>
          <a:xfrm rot="5400000">
            <a:off x="5434403" y="2524055"/>
            <a:ext cx="5307860" cy="2597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8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</a:rPr>
              <a:t>Phone detail from photo by Rahul Chakraborty on </a:t>
            </a:r>
            <a:r>
              <a:rPr lang="en-GB" sz="1088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</a:rPr>
              <a:t>Unsplash</a:t>
            </a:r>
            <a:endParaRPr lang="en-GB" sz="952" dirty="0">
              <a:solidFill>
                <a:schemeClr val="tx1">
                  <a:lumMod val="50000"/>
                  <a:lumOff val="50000"/>
                </a:schemeClr>
              </a:solidFill>
              <a:latin typeface="Segoe UI Light" panose="020B0502040204020203" pitchFamily="34" charset="0"/>
            </a:endParaRPr>
          </a:p>
        </p:txBody>
      </p:sp>
      <p:pic>
        <p:nvPicPr>
          <p:cNvPr id="3074" name="Picture 2" descr="Image result for r logo">
            <a:extLst>
              <a:ext uri="{FF2B5EF4-FFF2-40B4-BE49-F238E27FC236}">
                <a16:creationId xmlns:a16="http://schemas.microsoft.com/office/drawing/2014/main" id="{BB802982-6CB4-46C3-95EB-7121B3A1CA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2635" y="1422281"/>
            <a:ext cx="1165875" cy="903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B5B9617-42F9-445F-BFA4-7259155D9D06}"/>
              </a:ext>
            </a:extLst>
          </p:cNvPr>
          <p:cNvCxnSpPr/>
          <p:nvPr/>
        </p:nvCxnSpPr>
        <p:spPr>
          <a:xfrm>
            <a:off x="2648501" y="3538463"/>
            <a:ext cx="0" cy="174942"/>
          </a:xfrm>
          <a:prstGeom prst="straightConnector1">
            <a:avLst/>
          </a:prstGeom>
          <a:ln w="47625" cap="sq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B024D59-9F6F-4E64-A963-3ED60022BF81}"/>
              </a:ext>
            </a:extLst>
          </p:cNvPr>
          <p:cNvCxnSpPr/>
          <p:nvPr/>
        </p:nvCxnSpPr>
        <p:spPr>
          <a:xfrm>
            <a:off x="6335087" y="3538463"/>
            <a:ext cx="0" cy="174942"/>
          </a:xfrm>
          <a:prstGeom prst="straightConnector1">
            <a:avLst/>
          </a:prstGeom>
          <a:ln w="47625" cap="sq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998871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8494" y="757864"/>
            <a:ext cx="6367012" cy="489775"/>
          </a:xfrm>
        </p:spPr>
        <p:txBody>
          <a:bodyPr/>
          <a:lstStyle/>
          <a:p>
            <a:pPr algn="ctr"/>
            <a:r>
              <a:rPr lang="en-GB" sz="3673" b="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Packages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95629" y="1389167"/>
            <a:ext cx="6952742" cy="3386509"/>
          </a:xfrm>
        </p:spPr>
        <p:txBody>
          <a:bodyPr/>
          <a:lstStyle/>
          <a:p>
            <a:pPr marL="857375"/>
            <a:endParaRPr lang="en-GB" sz="2449" dirty="0"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</a:endParaRPr>
          </a:p>
          <a:p>
            <a:pPr marL="857375"/>
            <a:r>
              <a:rPr lang="en-GB" sz="2449" dirty="0" err="1"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install.packages</a:t>
            </a:r>
            <a:r>
              <a:rPr lang="en-GB" sz="2449" dirty="0"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(“</a:t>
            </a:r>
            <a:r>
              <a:rPr lang="en-GB" sz="2449" dirty="0" err="1"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tidyverse</a:t>
            </a:r>
            <a:r>
              <a:rPr lang="en-GB" sz="2449" dirty="0"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”)</a:t>
            </a:r>
          </a:p>
          <a:p>
            <a:pPr marL="857375"/>
            <a:endParaRPr lang="en-GB" sz="2449" dirty="0"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</a:endParaRPr>
          </a:p>
          <a:p>
            <a:pPr marL="857375"/>
            <a:r>
              <a:rPr lang="en-GB" sz="2449" dirty="0"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library(</a:t>
            </a:r>
            <a:r>
              <a:rPr lang="en-GB" sz="2449" dirty="0" err="1"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tidyverse</a:t>
            </a:r>
            <a:r>
              <a:rPr lang="en-GB" sz="2449" dirty="0"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38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9C859E6-BFC6-422B-91A9-0001C232A341}"/>
              </a:ext>
            </a:extLst>
          </p:cNvPr>
          <p:cNvSpPr/>
          <p:nvPr/>
        </p:nvSpPr>
        <p:spPr>
          <a:xfrm>
            <a:off x="4492491" y="2458432"/>
            <a:ext cx="3637058" cy="59465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1632" dirty="0">
                <a:solidFill>
                  <a:srgbClr val="00B050"/>
                </a:solidFill>
                <a:latin typeface="Segoe Print" panose="02000600000000000000" pitchFamily="2" charset="0"/>
                <a:ea typeface="Segoe UI Emoji" panose="020B0502040204020203" pitchFamily="34" charset="0"/>
                <a:cs typeface="Consolas" panose="020B0609020204030204" pitchFamily="49" charset="0"/>
              </a:rPr>
              <a:t>will download a package to your personal library. Then:</a:t>
            </a:r>
            <a:endParaRPr lang="en-GB" sz="1224" dirty="0">
              <a:solidFill>
                <a:srgbClr val="00B050"/>
              </a:solidFill>
              <a:latin typeface="Segoe Print" panose="02000600000000000000" pitchFamily="2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71CF881-0E08-44AB-8F99-4B9C4D96C617}"/>
              </a:ext>
            </a:extLst>
          </p:cNvPr>
          <p:cNvSpPr/>
          <p:nvPr/>
        </p:nvSpPr>
        <p:spPr>
          <a:xfrm>
            <a:off x="3723755" y="3566398"/>
            <a:ext cx="4190055" cy="10969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32116"/>
            <a:r>
              <a:rPr lang="en-GB" sz="1632" dirty="0">
                <a:solidFill>
                  <a:srgbClr val="00B050"/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tells R to load the </a:t>
            </a:r>
            <a:r>
              <a:rPr lang="en-GB" sz="1632" dirty="0" err="1">
                <a:solidFill>
                  <a:srgbClr val="00B050"/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tidyverse</a:t>
            </a:r>
            <a:r>
              <a:rPr lang="en-GB" sz="1632" dirty="0">
                <a:solidFill>
                  <a:srgbClr val="00B050"/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 package from your personal library.</a:t>
            </a:r>
          </a:p>
          <a:p>
            <a:pPr marL="732116"/>
            <a:r>
              <a:rPr lang="en-GB" sz="1632" dirty="0">
                <a:solidFill>
                  <a:srgbClr val="00B050"/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(Needed for every new session)</a:t>
            </a:r>
          </a:p>
        </p:txBody>
      </p:sp>
    </p:spTree>
    <p:extLst>
      <p:ext uri="{BB962C8B-B14F-4D97-AF65-F5344CB8AC3E}">
        <p14:creationId xmlns:p14="http://schemas.microsoft.com/office/powerpoint/2010/main" val="366316372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8494" y="757864"/>
            <a:ext cx="6367012" cy="489775"/>
          </a:xfrm>
        </p:spPr>
        <p:txBody>
          <a:bodyPr/>
          <a:lstStyle/>
          <a:p>
            <a:pPr algn="ctr"/>
            <a:r>
              <a:rPr lang="en-GB" sz="3673" b="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CRAN repository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95629" y="1389167"/>
            <a:ext cx="6952742" cy="3386509"/>
          </a:xfrm>
        </p:spPr>
        <p:txBody>
          <a:bodyPr/>
          <a:lstStyle/>
          <a:p>
            <a:pPr marL="61550" algn="ctr"/>
            <a:r>
              <a:rPr lang="en-GB" sz="2449" dirty="0">
                <a:latin typeface="Segoe UI Light" panose="020B0502040204020203" pitchFamily="34" charset="0"/>
                <a:ea typeface="Segoe UI Emoji" panose="020B0502040204020203" pitchFamily="34" charset="0"/>
              </a:rPr>
              <a:t>14,000+ packages. Free. Peer reviewed. </a:t>
            </a:r>
          </a:p>
          <a:p>
            <a:pPr marL="61550" algn="ctr"/>
            <a:endParaRPr lang="en-GB" sz="2449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marL="61550" algn="ctr"/>
            <a:r>
              <a:rPr lang="en-GB" sz="2449" dirty="0">
                <a:latin typeface="Segoe UI Light" panose="020B0502040204020203" pitchFamily="34" charset="0"/>
                <a:ea typeface="Segoe UI Emoji" panose="020B0502040204020203" pitchFamily="34" charset="0"/>
              </a:rPr>
              <a:t>(Manifold possibilities) </a:t>
            </a:r>
            <a:r>
              <a:rPr lang="en-GB" sz="2449" dirty="0" err="1">
                <a:latin typeface="Segoe UI Light" panose="020B0502040204020203" pitchFamily="34" charset="0"/>
                <a:ea typeface="Segoe UI Emoji" panose="020B0502040204020203" pitchFamily="34" charset="0"/>
              </a:rPr>
              <a:t>eg.</a:t>
            </a:r>
            <a:r>
              <a:rPr lang="en-GB" sz="2449" dirty="0">
                <a:latin typeface="Segoe UI Light" panose="020B0502040204020203" pitchFamily="34" charset="0"/>
                <a:ea typeface="Segoe UI Emoji" panose="020B0502040204020203" pitchFamily="34" charset="0"/>
              </a:rPr>
              <a:t> interactive graphics and dashboards, machine learning, mine twitter data, create PowerPoint docs, maps…</a:t>
            </a:r>
          </a:p>
          <a:p>
            <a:pPr marL="732116"/>
            <a:endParaRPr lang="en-GB" sz="2449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/>
            <a:r>
              <a:rPr lang="en-GB" sz="1632" dirty="0">
                <a:latin typeface="Segoe UI Light" panose="020B0502040204020203" pitchFamily="34" charset="0"/>
                <a:ea typeface="Segoe UI Emoji" panose="020B0502040204020203" pitchFamily="34" charset="0"/>
              </a:rPr>
              <a:t>Other ways to get packages (</a:t>
            </a:r>
            <a:r>
              <a:rPr lang="en-GB" sz="1632" dirty="0" err="1">
                <a:latin typeface="Segoe UI Light" panose="020B0502040204020203" pitchFamily="34" charset="0"/>
                <a:ea typeface="Segoe UI Emoji" panose="020B0502040204020203" pitchFamily="34" charset="0"/>
              </a:rPr>
              <a:t>eg.</a:t>
            </a:r>
            <a:r>
              <a:rPr lang="en-GB" sz="1632" dirty="0">
                <a:latin typeface="Segoe UI Light" panose="020B0502040204020203" pitchFamily="34" charset="0"/>
                <a:ea typeface="Segoe UI Emoji" panose="020B0502040204020203" pitchFamily="34" charset="0"/>
              </a:rPr>
              <a:t> GitHub, …)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9007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8494" y="757864"/>
            <a:ext cx="6367012" cy="489775"/>
          </a:xfrm>
        </p:spPr>
        <p:txBody>
          <a:bodyPr/>
          <a:lstStyle/>
          <a:p>
            <a:pPr algn="ctr"/>
            <a:r>
              <a:rPr lang="en-GB" sz="3673" b="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Agenda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107724" y="1389167"/>
            <a:ext cx="6952742" cy="3386509"/>
          </a:xfrm>
        </p:spPr>
        <p:txBody>
          <a:bodyPr/>
          <a:lstStyle/>
          <a:p>
            <a:pPr marL="1831370" defTabSz="462162">
              <a:tabLst>
                <a:tab pos="2135879" algn="l"/>
              </a:tabLst>
            </a:pPr>
            <a:r>
              <a:rPr lang="en-GB" sz="2449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ea typeface="Segoe UI Emoji" panose="020B0502040204020203" pitchFamily="34" charset="0"/>
              </a:rPr>
              <a:t>Intro + Setup + Import data</a:t>
            </a:r>
          </a:p>
          <a:p>
            <a:pPr marL="1831370" defTabSz="462162">
              <a:tabLst>
                <a:tab pos="2135879" algn="l"/>
              </a:tabLst>
            </a:pPr>
            <a:r>
              <a:rPr lang="en-GB" sz="2449" dirty="0">
                <a:latin typeface="Segoe UI Light" panose="020B0502040204020203" pitchFamily="34" charset="0"/>
                <a:ea typeface="Segoe UI Emoji" panose="020B0502040204020203" pitchFamily="34" charset="0"/>
              </a:rPr>
              <a:t>Graphics with ggplot</a:t>
            </a:r>
            <a:r>
              <a:rPr lang="en-GB" sz="2449" dirty="0">
                <a:solidFill>
                  <a:schemeClr val="tx1">
                    <a:lumMod val="25000"/>
                    <a:lumOff val="75000"/>
                  </a:schemeClr>
                </a:solidFill>
                <a:latin typeface="Segoe UI Light" panose="020B0502040204020203" pitchFamily="34" charset="0"/>
                <a:ea typeface="Segoe UI Emoji" panose="020B0502040204020203" pitchFamily="34" charset="0"/>
              </a:rPr>
              <a:t>2</a:t>
            </a:r>
          </a:p>
          <a:p>
            <a:pPr marL="1831370" defTabSz="462162">
              <a:tabLst>
                <a:tab pos="2135879" algn="l"/>
              </a:tabLst>
            </a:pPr>
            <a:r>
              <a:rPr lang="en-GB" sz="2177" dirty="0">
                <a:solidFill>
                  <a:schemeClr val="tx1">
                    <a:lumMod val="25000"/>
                    <a:lumOff val="75000"/>
                  </a:schemeClr>
                </a:solidFill>
                <a:latin typeface="Segoe UI Light" panose="020B0502040204020203" pitchFamily="34" charset="0"/>
                <a:ea typeface="Segoe UI Emoji" panose="020B0502040204020203" pitchFamily="34" charset="0"/>
              </a:rPr>
              <a:t>--------- 12:30 Lunch -----------</a:t>
            </a:r>
          </a:p>
          <a:p>
            <a:pPr marL="1831370" defTabSz="462162">
              <a:tabLst>
                <a:tab pos="2135879" algn="l"/>
              </a:tabLst>
            </a:pPr>
            <a:r>
              <a:rPr lang="en-GB" sz="2449" dirty="0">
                <a:latin typeface="Segoe UI Light" panose="020B0502040204020203" pitchFamily="34" charset="0"/>
                <a:ea typeface="Segoe UI Emoji" panose="020B0502040204020203" pitchFamily="34" charset="0"/>
              </a:rPr>
              <a:t>Data wrangling with </a:t>
            </a:r>
            <a:r>
              <a:rPr lang="en-GB" sz="2449" dirty="0" err="1">
                <a:latin typeface="Segoe UI Light" panose="020B0502040204020203" pitchFamily="34" charset="0"/>
                <a:ea typeface="Segoe UI Emoji" panose="020B0502040204020203" pitchFamily="34" charset="0"/>
              </a:rPr>
              <a:t>dplyr</a:t>
            </a:r>
            <a:endParaRPr lang="en-GB" sz="2449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marL="1831370" defTabSz="462162">
              <a:tabLst>
                <a:tab pos="2135879" algn="l"/>
              </a:tabLst>
            </a:pPr>
            <a:r>
              <a:rPr lang="en-GB" sz="2449" dirty="0">
                <a:latin typeface="Segoe UI Light" panose="020B0502040204020203" pitchFamily="34" charset="0"/>
                <a:ea typeface="Segoe UI Emoji" panose="020B0502040204020203" pitchFamily="34" charset="0"/>
              </a:rPr>
              <a:t>Data wrangling with </a:t>
            </a:r>
            <a:r>
              <a:rPr lang="en-GB" sz="2449" dirty="0" err="1">
                <a:latin typeface="Segoe UI Light" panose="020B0502040204020203" pitchFamily="34" charset="0"/>
                <a:ea typeface="Segoe UI Emoji" panose="020B0502040204020203" pitchFamily="34" charset="0"/>
              </a:rPr>
              <a:t>dplyr</a:t>
            </a:r>
            <a:r>
              <a:rPr lang="en-GB" sz="2449" dirty="0">
                <a:latin typeface="Segoe UI Light" panose="020B0502040204020203" pitchFamily="34" charset="0"/>
                <a:ea typeface="Segoe UI Emoji" panose="020B0502040204020203" pitchFamily="34" charset="0"/>
              </a:rPr>
              <a:t> cont.</a:t>
            </a:r>
          </a:p>
          <a:p>
            <a:pPr marL="1831370" defTabSz="462162">
              <a:tabLst>
                <a:tab pos="2135879" algn="l"/>
              </a:tabLst>
            </a:pPr>
            <a:r>
              <a:rPr lang="en-GB" sz="2449" dirty="0">
                <a:latin typeface="Segoe UI Light" panose="020B0502040204020203" pitchFamily="34" charset="0"/>
                <a:ea typeface="Segoe UI Emoji" panose="020B0502040204020203" pitchFamily="34" charset="0"/>
              </a:rPr>
              <a:t>Demos and future learning</a:t>
            </a:r>
          </a:p>
          <a:p>
            <a:pPr marL="1160804" algn="ctr"/>
            <a:endParaRPr lang="en-GB" sz="2109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marL="1160804"/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4</a:t>
            </a:fld>
            <a:endParaRPr lang="en-US"/>
          </a:p>
        </p:txBody>
      </p:sp>
      <p:cxnSp>
        <p:nvCxnSpPr>
          <p:cNvPr id="3" name="Connector: Curved 2">
            <a:extLst>
              <a:ext uri="{FF2B5EF4-FFF2-40B4-BE49-F238E27FC236}">
                <a16:creationId xmlns:a16="http://schemas.microsoft.com/office/drawing/2014/main" id="{137CA6B2-D742-4263-A856-CDDD6442EEC4}"/>
              </a:ext>
            </a:extLst>
          </p:cNvPr>
          <p:cNvCxnSpPr>
            <a:cxnSpLocks/>
          </p:cNvCxnSpPr>
          <p:nvPr/>
        </p:nvCxnSpPr>
        <p:spPr>
          <a:xfrm>
            <a:off x="2685572" y="1934152"/>
            <a:ext cx="339281" cy="8639"/>
          </a:xfrm>
          <a:prstGeom prst="curvedConnector3">
            <a:avLst>
              <a:gd name="adj1" fmla="val 50000"/>
            </a:avLst>
          </a:prstGeom>
          <a:ln w="12700" cap="sq">
            <a:solidFill>
              <a:schemeClr val="tx1">
                <a:lumMod val="25000"/>
                <a:lumOff val="75000"/>
              </a:schemeClr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A5736CAF-AF6E-4B51-B0E7-778E98E32672}"/>
              </a:ext>
            </a:extLst>
          </p:cNvPr>
          <p:cNvSpPr/>
          <p:nvPr/>
        </p:nvSpPr>
        <p:spPr>
          <a:xfrm>
            <a:off x="1107724" y="1774055"/>
            <a:ext cx="1747489" cy="3225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462162">
              <a:tabLst>
                <a:tab pos="2135879" algn="l"/>
              </a:tabLst>
            </a:pPr>
            <a:r>
              <a:rPr lang="en-GB" sz="1496" dirty="0">
                <a:solidFill>
                  <a:schemeClr val="tx1">
                    <a:lumMod val="50000"/>
                    <a:lumOff val="50000"/>
                  </a:schemeClr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11:00 Break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FC8C76-C5C6-48FB-BB8F-E31736033077}"/>
              </a:ext>
            </a:extLst>
          </p:cNvPr>
          <p:cNvSpPr/>
          <p:nvPr/>
        </p:nvSpPr>
        <p:spPr>
          <a:xfrm>
            <a:off x="2908300" y="1271181"/>
            <a:ext cx="3556421" cy="3225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462162">
              <a:tabLst>
                <a:tab pos="2135879" algn="l"/>
              </a:tabLst>
            </a:pPr>
            <a:r>
              <a:rPr lang="en-GB" sz="1496" dirty="0">
                <a:solidFill>
                  <a:schemeClr val="tx1">
                    <a:lumMod val="50000"/>
                    <a:lumOff val="50000"/>
                  </a:schemeClr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“Adjusting the seat and mirrors”: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A2EF1D2-4A61-4E7F-AFF4-53EC244E52BD}"/>
              </a:ext>
            </a:extLst>
          </p:cNvPr>
          <p:cNvSpPr/>
          <p:nvPr/>
        </p:nvSpPr>
        <p:spPr>
          <a:xfrm>
            <a:off x="6999558" y="3244507"/>
            <a:ext cx="1021235" cy="5527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462162">
              <a:tabLst>
                <a:tab pos="2135879" algn="l"/>
              </a:tabLst>
            </a:pPr>
            <a:r>
              <a:rPr lang="en-GB" sz="1496" dirty="0">
                <a:solidFill>
                  <a:schemeClr val="tx1">
                    <a:lumMod val="50000"/>
                    <a:lumOff val="50000"/>
                  </a:schemeClr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14:30 Break </a:t>
            </a:r>
          </a:p>
        </p:txBody>
      </p:sp>
      <p:cxnSp>
        <p:nvCxnSpPr>
          <p:cNvPr id="11" name="Connector: Curved 10">
            <a:extLst>
              <a:ext uri="{FF2B5EF4-FFF2-40B4-BE49-F238E27FC236}">
                <a16:creationId xmlns:a16="http://schemas.microsoft.com/office/drawing/2014/main" id="{C9294665-CE1D-4263-90FC-855E006B6754}"/>
              </a:ext>
            </a:extLst>
          </p:cNvPr>
          <p:cNvCxnSpPr>
            <a:cxnSpLocks/>
          </p:cNvCxnSpPr>
          <p:nvPr/>
        </p:nvCxnSpPr>
        <p:spPr>
          <a:xfrm rot="10800000">
            <a:off x="6457886" y="3414769"/>
            <a:ext cx="472472" cy="8639"/>
          </a:xfrm>
          <a:prstGeom prst="curvedConnector3">
            <a:avLst>
              <a:gd name="adj1" fmla="val 50000"/>
            </a:avLst>
          </a:prstGeom>
          <a:ln w="12700" cap="sq">
            <a:solidFill>
              <a:schemeClr val="tx1">
                <a:lumMod val="25000"/>
                <a:lumOff val="75000"/>
              </a:schemeClr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026686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8494" y="757864"/>
            <a:ext cx="6367012" cy="1944013"/>
          </a:xfrm>
        </p:spPr>
        <p:txBody>
          <a:bodyPr/>
          <a:lstStyle/>
          <a:p>
            <a:pPr algn="ctr"/>
            <a:r>
              <a:rPr lang="en-GB" sz="3673" b="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Packages:</a:t>
            </a:r>
            <a:br>
              <a:rPr lang="en-GB" sz="3673" b="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</a:br>
            <a:br>
              <a:rPr lang="en-GB" sz="3673" b="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</a:br>
            <a:r>
              <a:rPr lang="en-GB" sz="3673" b="0" dirty="0" err="1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tidyverse</a:t>
            </a:r>
            <a:endParaRPr lang="en-GB" sz="3673" b="0" dirty="0">
              <a:solidFill>
                <a:schemeClr val="bg2"/>
              </a:solidFill>
              <a:latin typeface="Raleway" pitchFamily="50" charset="0"/>
              <a:ea typeface="Segoe UI Emoji" panose="020B0502040204020203" pitchFamily="34" charset="0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95629" y="1389167"/>
            <a:ext cx="6952742" cy="3386509"/>
          </a:xfrm>
        </p:spPr>
        <p:txBody>
          <a:bodyPr/>
          <a:lstStyle/>
          <a:p>
            <a:pPr marL="732116"/>
            <a:r>
              <a:rPr lang="en-GB" sz="2449" dirty="0">
                <a:latin typeface="Segoe UI Light" panose="020B0502040204020203" pitchFamily="34" charset="0"/>
                <a:ea typeface="Segoe UI Emoji" panose="020B0502040204020203" pitchFamily="34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40</a:t>
            </a:fld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830D7539-C6E1-49C0-88C3-1C0C1A6760C9}"/>
              </a:ext>
            </a:extLst>
          </p:cNvPr>
          <p:cNvSpPr/>
          <p:nvPr/>
        </p:nvSpPr>
        <p:spPr>
          <a:xfrm>
            <a:off x="2066231" y="1102989"/>
            <a:ext cx="241031" cy="217705"/>
          </a:xfrm>
          <a:prstGeom prst="ellipse">
            <a:avLst/>
          </a:prstGeom>
          <a:solidFill>
            <a:schemeClr val="accent3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201" tIns="31101" rIns="62201" bIns="3110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224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8821E81-3765-4601-BF86-53167C6B29B1}"/>
              </a:ext>
            </a:extLst>
          </p:cNvPr>
          <p:cNvSpPr/>
          <p:nvPr/>
        </p:nvSpPr>
        <p:spPr>
          <a:xfrm>
            <a:off x="1852413" y="2109875"/>
            <a:ext cx="241031" cy="217705"/>
          </a:xfrm>
          <a:prstGeom prst="ellipse">
            <a:avLst/>
          </a:prstGeom>
          <a:solidFill>
            <a:srgbClr val="92D050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201" tIns="31101" rIns="62201" bIns="3110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224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7EAB468-51CF-4108-8204-6F9DD6261C5D}"/>
              </a:ext>
            </a:extLst>
          </p:cNvPr>
          <p:cNvSpPr/>
          <p:nvPr/>
        </p:nvSpPr>
        <p:spPr>
          <a:xfrm>
            <a:off x="2461470" y="1575979"/>
            <a:ext cx="533896" cy="533896"/>
          </a:xfrm>
          <a:prstGeom prst="ellipse">
            <a:avLst/>
          </a:prstGeom>
          <a:solidFill>
            <a:schemeClr val="bg1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201" tIns="31101" rIns="62201" bIns="3110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224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A2AD2D3-9702-4D4B-9D9D-85DD2460B33D}"/>
              </a:ext>
            </a:extLst>
          </p:cNvPr>
          <p:cNvSpPr/>
          <p:nvPr/>
        </p:nvSpPr>
        <p:spPr>
          <a:xfrm>
            <a:off x="3091259" y="403214"/>
            <a:ext cx="241031" cy="217705"/>
          </a:xfrm>
          <a:prstGeom prst="ellipse">
            <a:avLst/>
          </a:prstGeom>
          <a:solidFill>
            <a:schemeClr val="accent2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201" tIns="31101" rIns="62201" bIns="3110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224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9B3E554-B8BB-4955-AB54-1AC7F5D54B79}"/>
              </a:ext>
            </a:extLst>
          </p:cNvPr>
          <p:cNvSpPr/>
          <p:nvPr/>
        </p:nvSpPr>
        <p:spPr>
          <a:xfrm>
            <a:off x="2984998" y="1078055"/>
            <a:ext cx="61338" cy="65314"/>
          </a:xfrm>
          <a:prstGeom prst="ellipse">
            <a:avLst/>
          </a:prstGeom>
          <a:solidFill>
            <a:schemeClr val="accent3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201" tIns="31101" rIns="62201" bIns="3110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224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A458468-850E-4D33-894A-A9929AC41573}"/>
              </a:ext>
            </a:extLst>
          </p:cNvPr>
          <p:cNvSpPr/>
          <p:nvPr/>
        </p:nvSpPr>
        <p:spPr>
          <a:xfrm>
            <a:off x="1752632" y="3244089"/>
            <a:ext cx="241031" cy="217705"/>
          </a:xfrm>
          <a:prstGeom prst="ellipse">
            <a:avLst/>
          </a:prstGeom>
          <a:solidFill>
            <a:schemeClr val="accent3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201" tIns="31101" rIns="62201" bIns="3110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224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AEDC418-FB18-4582-9485-C03EA3013180}"/>
              </a:ext>
            </a:extLst>
          </p:cNvPr>
          <p:cNvSpPr/>
          <p:nvPr/>
        </p:nvSpPr>
        <p:spPr>
          <a:xfrm>
            <a:off x="1538814" y="4250974"/>
            <a:ext cx="241031" cy="217705"/>
          </a:xfrm>
          <a:prstGeom prst="ellipse">
            <a:avLst/>
          </a:prstGeom>
          <a:solidFill>
            <a:srgbClr val="92D050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201" tIns="31101" rIns="62201" bIns="3110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224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263738E-6618-4FBD-807E-C84FB86F0006}"/>
              </a:ext>
            </a:extLst>
          </p:cNvPr>
          <p:cNvSpPr/>
          <p:nvPr/>
        </p:nvSpPr>
        <p:spPr>
          <a:xfrm>
            <a:off x="3509392" y="3537385"/>
            <a:ext cx="533896" cy="533896"/>
          </a:xfrm>
          <a:prstGeom prst="ellipse">
            <a:avLst/>
          </a:prstGeom>
          <a:solidFill>
            <a:schemeClr val="bg1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201" tIns="31101" rIns="62201" bIns="3110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224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8AB379C-E871-47BD-8B4F-7655AAE5FE75}"/>
              </a:ext>
            </a:extLst>
          </p:cNvPr>
          <p:cNvSpPr/>
          <p:nvPr/>
        </p:nvSpPr>
        <p:spPr>
          <a:xfrm>
            <a:off x="2777660" y="2544313"/>
            <a:ext cx="241031" cy="217705"/>
          </a:xfrm>
          <a:prstGeom prst="ellipse">
            <a:avLst/>
          </a:prstGeom>
          <a:solidFill>
            <a:schemeClr val="accent2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201" tIns="31101" rIns="62201" bIns="3110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224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75553D7-DFDE-482E-91D1-B28BE922C9E8}"/>
              </a:ext>
            </a:extLst>
          </p:cNvPr>
          <p:cNvSpPr/>
          <p:nvPr/>
        </p:nvSpPr>
        <p:spPr>
          <a:xfrm>
            <a:off x="2671399" y="3219154"/>
            <a:ext cx="61338" cy="65314"/>
          </a:xfrm>
          <a:prstGeom prst="ellipse">
            <a:avLst/>
          </a:prstGeom>
          <a:solidFill>
            <a:schemeClr val="accent3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201" tIns="31101" rIns="62201" bIns="3110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224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1AC744D0-9BDF-4D4E-82AB-1DEA0C2FEB98}"/>
              </a:ext>
            </a:extLst>
          </p:cNvPr>
          <p:cNvSpPr/>
          <p:nvPr/>
        </p:nvSpPr>
        <p:spPr>
          <a:xfrm>
            <a:off x="6116238" y="3521071"/>
            <a:ext cx="241031" cy="217705"/>
          </a:xfrm>
          <a:prstGeom prst="ellipse">
            <a:avLst/>
          </a:prstGeom>
          <a:solidFill>
            <a:schemeClr val="accent3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201" tIns="31101" rIns="62201" bIns="3110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224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B4AEFDA-AF16-4C30-90BC-B7769E5AD6FE}"/>
              </a:ext>
            </a:extLst>
          </p:cNvPr>
          <p:cNvSpPr/>
          <p:nvPr/>
        </p:nvSpPr>
        <p:spPr>
          <a:xfrm>
            <a:off x="4900501" y="3251811"/>
            <a:ext cx="241031" cy="217705"/>
          </a:xfrm>
          <a:prstGeom prst="ellipse">
            <a:avLst/>
          </a:prstGeom>
          <a:solidFill>
            <a:srgbClr val="92D050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201" tIns="31101" rIns="62201" bIns="3110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224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BE023D9-D6BA-46EE-AFE2-7A870AD86305}"/>
              </a:ext>
            </a:extLst>
          </p:cNvPr>
          <p:cNvSpPr/>
          <p:nvPr/>
        </p:nvSpPr>
        <p:spPr>
          <a:xfrm>
            <a:off x="6810821" y="1211842"/>
            <a:ext cx="533896" cy="533896"/>
          </a:xfrm>
          <a:prstGeom prst="ellipse">
            <a:avLst/>
          </a:prstGeom>
          <a:solidFill>
            <a:schemeClr val="bg1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201" tIns="31101" rIns="62201" bIns="3110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224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AFC08134-457A-4178-AA6E-C38032BD1770}"/>
              </a:ext>
            </a:extLst>
          </p:cNvPr>
          <p:cNvSpPr/>
          <p:nvPr/>
        </p:nvSpPr>
        <p:spPr>
          <a:xfrm>
            <a:off x="7333918" y="2872005"/>
            <a:ext cx="241031" cy="217705"/>
          </a:xfrm>
          <a:prstGeom prst="ellipse">
            <a:avLst/>
          </a:prstGeom>
          <a:solidFill>
            <a:schemeClr val="accent2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201" tIns="31101" rIns="62201" bIns="3110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224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F79D8ACD-F74D-4934-A95B-6D424D9BF42A}"/>
              </a:ext>
            </a:extLst>
          </p:cNvPr>
          <p:cNvSpPr/>
          <p:nvPr/>
        </p:nvSpPr>
        <p:spPr>
          <a:xfrm>
            <a:off x="6675619" y="3122498"/>
            <a:ext cx="61338" cy="65314"/>
          </a:xfrm>
          <a:prstGeom prst="ellipse">
            <a:avLst/>
          </a:prstGeom>
          <a:solidFill>
            <a:schemeClr val="accent3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201" tIns="31101" rIns="62201" bIns="3110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224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05C9BE46-64EA-411C-8E4E-6A038CDACEB7}"/>
              </a:ext>
            </a:extLst>
          </p:cNvPr>
          <p:cNvSpPr/>
          <p:nvPr/>
        </p:nvSpPr>
        <p:spPr>
          <a:xfrm>
            <a:off x="7235864" y="4071281"/>
            <a:ext cx="241031" cy="217705"/>
          </a:xfrm>
          <a:prstGeom prst="ellipse">
            <a:avLst/>
          </a:prstGeom>
          <a:solidFill>
            <a:schemeClr val="accent3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201" tIns="31101" rIns="62201" bIns="3110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224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7BB1F2A-B7DF-41F6-81AF-FEB8AE93BC2A}"/>
              </a:ext>
            </a:extLst>
          </p:cNvPr>
          <p:cNvSpPr/>
          <p:nvPr/>
        </p:nvSpPr>
        <p:spPr>
          <a:xfrm>
            <a:off x="6495926" y="638963"/>
            <a:ext cx="241031" cy="217705"/>
          </a:xfrm>
          <a:prstGeom prst="ellipse">
            <a:avLst/>
          </a:prstGeom>
          <a:solidFill>
            <a:srgbClr val="92D050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201" tIns="31101" rIns="62201" bIns="3110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224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5A0433C4-BD94-4676-BBBA-6C9A083B9D13}"/>
              </a:ext>
            </a:extLst>
          </p:cNvPr>
          <p:cNvSpPr/>
          <p:nvPr/>
        </p:nvSpPr>
        <p:spPr>
          <a:xfrm>
            <a:off x="7429595" y="1052606"/>
            <a:ext cx="241031" cy="217705"/>
          </a:xfrm>
          <a:prstGeom prst="ellipse">
            <a:avLst/>
          </a:prstGeom>
          <a:solidFill>
            <a:schemeClr val="accent2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201" tIns="31101" rIns="62201" bIns="3110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224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B8AC77B-9AF5-40BA-8C24-F9ACA2B766E5}"/>
              </a:ext>
            </a:extLst>
          </p:cNvPr>
          <p:cNvSpPr/>
          <p:nvPr/>
        </p:nvSpPr>
        <p:spPr>
          <a:xfrm>
            <a:off x="6607370" y="2013945"/>
            <a:ext cx="61338" cy="65314"/>
          </a:xfrm>
          <a:prstGeom prst="ellipse">
            <a:avLst/>
          </a:prstGeom>
          <a:solidFill>
            <a:schemeClr val="accent3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201" tIns="31101" rIns="62201" bIns="3110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224"/>
          </a:p>
        </p:txBody>
      </p:sp>
    </p:spTree>
    <p:extLst>
      <p:ext uri="{BB962C8B-B14F-4D97-AF65-F5344CB8AC3E}">
        <p14:creationId xmlns:p14="http://schemas.microsoft.com/office/powerpoint/2010/main" val="390992380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8494" y="757864"/>
            <a:ext cx="6367012" cy="489775"/>
          </a:xfrm>
        </p:spPr>
        <p:txBody>
          <a:bodyPr/>
          <a:lstStyle/>
          <a:p>
            <a:pPr algn="ctr"/>
            <a:r>
              <a:rPr lang="en-GB" sz="3673" b="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What is the </a:t>
            </a:r>
            <a:r>
              <a:rPr lang="en-GB" sz="3673" b="0" dirty="0" err="1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tidyverse</a:t>
            </a:r>
            <a:r>
              <a:rPr lang="en-GB" sz="3673" b="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?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95629" y="1389167"/>
            <a:ext cx="6952742" cy="3386509"/>
          </a:xfrm>
        </p:spPr>
        <p:txBody>
          <a:bodyPr/>
          <a:lstStyle/>
          <a:p>
            <a:pPr marL="123099" algn="ctr"/>
            <a:r>
              <a:rPr lang="en-GB" sz="2177" dirty="0">
                <a:latin typeface="Segoe UI Light" panose="020B0502040204020203" pitchFamily="34" charset="0"/>
                <a:ea typeface="Segoe UI Emoji" panose="020B0502040204020203" pitchFamily="34" charset="0"/>
              </a:rPr>
              <a:t>The </a:t>
            </a:r>
            <a:r>
              <a:rPr lang="en-GB" sz="2177" dirty="0" err="1">
                <a:latin typeface="Segoe UI Light" panose="020B0502040204020203" pitchFamily="34" charset="0"/>
                <a:ea typeface="Segoe UI Emoji" panose="020B0502040204020203" pitchFamily="34" charset="0"/>
              </a:rPr>
              <a:t>tidyverse</a:t>
            </a:r>
            <a:r>
              <a:rPr lang="en-GB" sz="2177" dirty="0">
                <a:latin typeface="Segoe UI Light" panose="020B0502040204020203" pitchFamily="34" charset="0"/>
                <a:ea typeface="Segoe UI Emoji" panose="020B0502040204020203" pitchFamily="34" charset="0"/>
              </a:rPr>
              <a:t> package collects (some of) the most popular R packages into one.</a:t>
            </a:r>
          </a:p>
          <a:p>
            <a:pPr marL="123099" algn="ctr"/>
            <a:endParaRPr lang="en-GB" sz="2177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marL="123099" algn="ctr"/>
            <a:r>
              <a:rPr lang="en-GB" sz="2177" dirty="0">
                <a:latin typeface="Segoe UI Light" panose="020B0502040204020203" pitchFamily="34" charset="0"/>
                <a:ea typeface="Segoe UI Emoji" panose="020B0502040204020203" pitchFamily="34" charset="0"/>
              </a:rPr>
              <a:t>All have the same underlying principles: </a:t>
            </a:r>
          </a:p>
          <a:p>
            <a:pPr marL="123099" algn="ctr"/>
            <a:r>
              <a:rPr lang="en-GB" sz="2177" dirty="0">
                <a:latin typeface="Segoe UI Light" panose="020B0502040204020203" pitchFamily="34" charset="0"/>
                <a:ea typeface="Segoe UI Emoji" panose="020B0502040204020203" pitchFamily="34" charset="0"/>
              </a:rPr>
              <a:t>Provide simple tools (with consistent structure) which may be used together to help solve complex problems.</a:t>
            </a:r>
          </a:p>
          <a:p>
            <a:pPr marL="732116"/>
            <a:endParaRPr lang="en-GB" sz="2449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marL="732116"/>
            <a:endParaRPr lang="en-GB" sz="2449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30405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8494" y="757864"/>
            <a:ext cx="6367012" cy="489775"/>
          </a:xfrm>
        </p:spPr>
        <p:txBody>
          <a:bodyPr/>
          <a:lstStyle/>
          <a:p>
            <a:pPr algn="ctr"/>
            <a:r>
              <a:rPr lang="en-GB" sz="3673" b="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What is the </a:t>
            </a:r>
            <a:r>
              <a:rPr lang="en-GB" sz="3673" b="0" dirty="0" err="1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tidyverse</a:t>
            </a:r>
            <a:r>
              <a:rPr lang="en-GB" sz="3673" b="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?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95629" y="1389167"/>
            <a:ext cx="6952742" cy="3386509"/>
          </a:xfrm>
        </p:spPr>
        <p:txBody>
          <a:bodyPr/>
          <a:lstStyle/>
          <a:p>
            <a:pPr marL="123099"/>
            <a:r>
              <a:rPr lang="en-GB" sz="2449" dirty="0">
                <a:latin typeface="Segoe UI Light" panose="020B0502040204020203" pitchFamily="34" charset="0"/>
                <a:ea typeface="Segoe UI Emoji" panose="020B0502040204020203" pitchFamily="34" charset="0"/>
              </a:rPr>
              <a:t>During the workshop we will use the </a:t>
            </a:r>
            <a:r>
              <a:rPr lang="en-GB" sz="2449" dirty="0">
                <a:solidFill>
                  <a:srgbClr val="00B050"/>
                </a:solidFill>
                <a:latin typeface="Segoe UI Light" panose="020B0502040204020203" pitchFamily="34" charset="0"/>
                <a:ea typeface="Segoe UI Emoji" panose="020B0502040204020203" pitchFamily="34" charset="0"/>
              </a:rPr>
              <a:t>ggplot2</a:t>
            </a:r>
            <a:r>
              <a:rPr lang="en-GB" sz="2449" dirty="0">
                <a:latin typeface="Segoe UI Light" panose="020B0502040204020203" pitchFamily="34" charset="0"/>
                <a:ea typeface="Segoe UI Emoji" panose="020B0502040204020203" pitchFamily="34" charset="0"/>
              </a:rPr>
              <a:t>, </a:t>
            </a:r>
            <a:r>
              <a:rPr lang="en-GB" sz="2449" dirty="0">
                <a:solidFill>
                  <a:srgbClr val="00B050"/>
                </a:solidFill>
                <a:latin typeface="Segoe UI Light" panose="020B0502040204020203" pitchFamily="34" charset="0"/>
                <a:ea typeface="Segoe UI Emoji" panose="020B0502040204020203" pitchFamily="34" charset="0"/>
              </a:rPr>
              <a:t>dplyr</a:t>
            </a:r>
            <a:r>
              <a:rPr lang="en-GB" sz="2449" dirty="0">
                <a:latin typeface="Segoe UI Light" panose="020B0502040204020203" pitchFamily="34" charset="0"/>
                <a:ea typeface="Segoe UI Emoji" panose="020B0502040204020203" pitchFamily="34" charset="0"/>
              </a:rPr>
              <a:t>, and </a:t>
            </a:r>
            <a:r>
              <a:rPr lang="en-GB" sz="2449" dirty="0" err="1">
                <a:solidFill>
                  <a:srgbClr val="00B050"/>
                </a:solidFill>
                <a:latin typeface="Segoe UI Light" panose="020B0502040204020203" pitchFamily="34" charset="0"/>
                <a:ea typeface="Segoe UI Emoji" panose="020B0502040204020203" pitchFamily="34" charset="0"/>
              </a:rPr>
              <a:t>readr</a:t>
            </a:r>
            <a:r>
              <a:rPr lang="en-GB" sz="2449" dirty="0">
                <a:latin typeface="Segoe UI Light" panose="020B0502040204020203" pitchFamily="34" charset="0"/>
                <a:ea typeface="Segoe UI Emoji" panose="020B0502040204020203" pitchFamily="34" charset="0"/>
              </a:rPr>
              <a:t> packages. These are bundled up in the </a:t>
            </a:r>
            <a:r>
              <a:rPr lang="en-GB" sz="2449" dirty="0" err="1">
                <a:latin typeface="Segoe UI Light" panose="020B0502040204020203" pitchFamily="34" charset="0"/>
                <a:ea typeface="Segoe UI Emoji" panose="020B0502040204020203" pitchFamily="34" charset="0"/>
              </a:rPr>
              <a:t>tidyverse</a:t>
            </a:r>
            <a:r>
              <a:rPr lang="en-GB" sz="2449" dirty="0">
                <a:latin typeface="Segoe UI Light" panose="020B0502040204020203" pitchFamily="34" charset="0"/>
                <a:ea typeface="Segoe UI Emoji" panose="020B0502040204020203" pitchFamily="34" charset="0"/>
              </a:rPr>
              <a:t> package. We load it by running:</a:t>
            </a:r>
          </a:p>
          <a:p>
            <a:pPr marL="732116"/>
            <a:endParaRPr lang="en-GB" sz="2449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marL="732116"/>
            <a:r>
              <a:rPr lang="en-GB" sz="2449" dirty="0"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			library(</a:t>
            </a:r>
            <a:r>
              <a:rPr lang="en-GB" sz="2449" dirty="0" err="1"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tidyverse</a:t>
            </a:r>
            <a:r>
              <a:rPr lang="en-GB" sz="2449" dirty="0"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)</a:t>
            </a:r>
          </a:p>
          <a:p>
            <a:pPr marL="732116"/>
            <a:endParaRPr lang="en-GB" sz="2449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07429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8494" y="757864"/>
            <a:ext cx="6367012" cy="489775"/>
          </a:xfrm>
        </p:spPr>
        <p:txBody>
          <a:bodyPr/>
          <a:lstStyle/>
          <a:p>
            <a:pPr algn="ctr"/>
            <a:r>
              <a:rPr lang="en-GB" sz="2721" b="0" dirty="0">
                <a:latin typeface="Raleway" panose="020B0503030101060003" pitchFamily="34" charset="0"/>
                <a:ea typeface="Segoe UI Emoji" panose="020B0502040204020203" pitchFamily="34" charset="0"/>
                <a:cs typeface="Consolas" panose="020B0609020204030204" pitchFamily="49" charset="0"/>
              </a:rPr>
              <a:t>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107724" y="1389167"/>
            <a:ext cx="6952742" cy="3386509"/>
          </a:xfrm>
        </p:spPr>
        <p:txBody>
          <a:bodyPr/>
          <a:lstStyle/>
          <a:p>
            <a:pPr algn="ctr"/>
            <a:r>
              <a:rPr lang="en-GB" sz="1905" dirty="0">
                <a:latin typeface="Raleway" panose="020B0503030101060003" pitchFamily="34" charset="0"/>
                <a:ea typeface="Segoe UI Emoji" panose="020B0502040204020203" pitchFamily="34" charset="0"/>
                <a:cs typeface="Consolas" panose="020B0609020204030204" pitchFamily="49" charset="0"/>
              </a:rPr>
              <a:t>This material was created for the NHS-R community by: </a:t>
            </a:r>
          </a:p>
          <a:p>
            <a:pPr algn="ctr"/>
            <a:r>
              <a:rPr lang="en-GB" sz="1905" dirty="0">
                <a:latin typeface="Raleway" panose="020B0503030101060003" pitchFamily="34" charset="0"/>
                <a:ea typeface="Segoe UI Emoji" panose="020B0502040204020203" pitchFamily="34" charset="0"/>
                <a:cs typeface="Consolas" panose="020B0609020204030204" pitchFamily="49" charset="0"/>
              </a:rPr>
              <a:t>Andrew Jones @The Strategy Unit</a:t>
            </a:r>
            <a:endParaRPr lang="en-GB" sz="1905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algn="ctr"/>
            <a:r>
              <a:rPr lang="en-GB" sz="1905" dirty="0">
                <a:latin typeface="Segoe UI Light" panose="020B0502040204020203" pitchFamily="34" charset="0"/>
                <a:cs typeface="Segoe UI Light" panose="020B0502040204020203" pitchFamily="34" charset="0"/>
              </a:rPr>
              <a:t>The work is licenced under:</a:t>
            </a:r>
          </a:p>
          <a:p>
            <a:pPr algn="ctr"/>
            <a:r>
              <a:rPr lang="en-GB" sz="1905" dirty="0">
                <a:latin typeface="Segoe UI Light" panose="020B0502040204020203" pitchFamily="34" charset="0"/>
                <a:cs typeface="Segoe UI Light" panose="020B0502040204020203" pitchFamily="34" charset="0"/>
              </a:rPr>
              <a:t>Creative Commons</a:t>
            </a:r>
          </a:p>
          <a:p>
            <a:pPr algn="ctr"/>
            <a:r>
              <a:rPr lang="en-GB" sz="1905" dirty="0">
                <a:latin typeface="Segoe UI Light" panose="020B0502040204020203" pitchFamily="34" charset="0"/>
                <a:cs typeface="Segoe UI Light" panose="020B0502040204020203" pitchFamily="34" charset="0"/>
              </a:rPr>
              <a:t>Attribution-</a:t>
            </a:r>
            <a:r>
              <a:rPr lang="en-GB" sz="1905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ShareAlike</a:t>
            </a:r>
            <a:r>
              <a:rPr lang="en-GB" sz="1905" dirty="0">
                <a:latin typeface="Segoe UI Light" panose="020B0502040204020203" pitchFamily="34" charset="0"/>
                <a:cs typeface="Segoe UI Light" panose="020B0502040204020203" pitchFamily="34" charset="0"/>
              </a:rPr>
              <a:t> 4.0</a:t>
            </a:r>
          </a:p>
          <a:p>
            <a:pPr algn="ctr"/>
            <a:r>
              <a:rPr lang="en-GB" sz="1905" dirty="0">
                <a:latin typeface="Segoe UI Light" panose="020B0502040204020203" pitchFamily="34" charset="0"/>
                <a:cs typeface="Segoe UI Light" panose="020B0502040204020203" pitchFamily="34" charset="0"/>
              </a:rPr>
              <a:t>International</a:t>
            </a:r>
          </a:p>
          <a:p>
            <a:pPr algn="ctr"/>
            <a:r>
              <a:rPr lang="en-GB" sz="1905" dirty="0">
                <a:latin typeface="Segoe UI Light" panose="020B0502040204020203" pitchFamily="34" charset="0"/>
                <a:cs typeface="Segoe UI Light" panose="020B0502040204020203" pitchFamily="34" charset="0"/>
              </a:rPr>
              <a:t>To view a copy of this license, visit</a:t>
            </a:r>
          </a:p>
          <a:p>
            <a:pPr algn="ctr"/>
            <a:r>
              <a:rPr lang="en-GB" sz="1905" dirty="0">
                <a:latin typeface="Segoe UI Light" panose="020B0502040204020203" pitchFamily="34" charset="0"/>
                <a:cs typeface="Segoe UI Light" panose="020B0502040204020203" pitchFamily="34" charset="0"/>
                <a:hlinkClick r:id="rId2"/>
              </a:rPr>
              <a:t>https://creativecommons.org/licenses/by-sa/4.0/</a:t>
            </a:r>
            <a:endParaRPr lang="en-GB" sz="1905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algn="ctr"/>
            <a:endParaRPr lang="en-GB" sz="1632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algn="ctr"/>
            <a:endParaRPr lang="en-GB" sz="2449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43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4AA2A2-394E-4AC7-A52E-7E6335B290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5665" y="683830"/>
            <a:ext cx="776860" cy="318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09656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8494" y="757864"/>
            <a:ext cx="6367012" cy="489775"/>
          </a:xfrm>
        </p:spPr>
        <p:txBody>
          <a:bodyPr/>
          <a:lstStyle/>
          <a:p>
            <a:pPr algn="ctr"/>
            <a:r>
              <a:rPr lang="en-GB" sz="3673" b="0" dirty="0">
                <a:solidFill>
                  <a:srgbClr val="00B050"/>
                </a:solidFill>
                <a:latin typeface="Raleway" pitchFamily="50" charset="0"/>
                <a:ea typeface="Segoe UI Emoji" panose="020B0502040204020203" pitchFamily="34" charset="0"/>
              </a:rPr>
              <a:t>End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4665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8494" y="757864"/>
            <a:ext cx="6367012" cy="489775"/>
          </a:xfrm>
        </p:spPr>
        <p:txBody>
          <a:bodyPr/>
          <a:lstStyle/>
          <a:p>
            <a:pPr algn="ctr"/>
            <a:r>
              <a:rPr lang="en-GB" sz="3673" b="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Course Aims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107724" y="1389167"/>
            <a:ext cx="6952742" cy="3386509"/>
          </a:xfrm>
        </p:spPr>
        <p:txBody>
          <a:bodyPr/>
          <a:lstStyle/>
          <a:p>
            <a:pPr marL="349861" indent="-349861" algn="ctr">
              <a:buAutoNum type="arabicPeriod"/>
            </a:pPr>
            <a:endParaRPr lang="en-GB" sz="2109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marL="349861" indent="-349861" algn="ctr">
              <a:buAutoNum type="arabicPeriod"/>
            </a:pPr>
            <a:r>
              <a:rPr lang="en-GB" sz="2109" dirty="0">
                <a:latin typeface="Segoe UI Light" panose="020B0502040204020203" pitchFamily="34" charset="0"/>
                <a:ea typeface="Segoe UI Emoji" panose="020B0502040204020203" pitchFamily="34" charset="0"/>
              </a:rPr>
              <a:t>To show you some of the possibilities:</a:t>
            </a:r>
          </a:p>
          <a:p>
            <a:pPr algn="ctr"/>
            <a:endParaRPr lang="en-GB" sz="2109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7549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107724" y="1389167"/>
            <a:ext cx="6952742" cy="3386509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>
                <a:latin typeface="Segoe UI Light" panose="020B0502040204020203" pitchFamily="34" charset="0"/>
              </a:rPr>
              <a:pPr/>
              <a:t>6</a:t>
            </a:fld>
            <a:endParaRPr lang="en-US" dirty="0">
              <a:latin typeface="Segoe UI Light" panose="020B0502040204020203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20247FB-035C-4C64-89D1-C813A3FCC8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0589" y="138093"/>
            <a:ext cx="6367012" cy="2680411"/>
          </a:xfrm>
        </p:spPr>
        <p:txBody>
          <a:bodyPr/>
          <a:lstStyle/>
          <a:p>
            <a:pPr algn="ctr"/>
            <a:r>
              <a:rPr lang="en-GB" sz="2993" dirty="0">
                <a:solidFill>
                  <a:schemeClr val="bg2"/>
                </a:solidFill>
                <a:latin typeface="Segoe Script" panose="030B0504020000000003" pitchFamily="66" charset="0"/>
                <a:ea typeface="Segoe UI Emoji" panose="020B0502040204020203" pitchFamily="34" charset="0"/>
              </a:rPr>
              <a:t>elegant</a:t>
            </a:r>
            <a:br>
              <a:rPr lang="en-GB" sz="2993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</a:br>
            <a:r>
              <a:rPr lang="en-GB" sz="3673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 Graphics</a:t>
            </a:r>
          </a:p>
        </p:txBody>
      </p:sp>
    </p:spTree>
    <p:extLst>
      <p:ext uri="{BB962C8B-B14F-4D97-AF65-F5344CB8AC3E}">
        <p14:creationId xmlns:p14="http://schemas.microsoft.com/office/powerpoint/2010/main" val="18365545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107724" y="1389167"/>
            <a:ext cx="6952742" cy="3386509"/>
          </a:xfrm>
        </p:spPr>
        <p:txBody>
          <a:bodyPr/>
          <a:lstStyle/>
          <a:p>
            <a:r>
              <a:rPr lang="en-GB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>
                <a:latin typeface="Segoe UI Light" panose="020B0502040204020203" pitchFamily="34" charset="0"/>
              </a:rPr>
              <a:pPr/>
              <a:t>7</a:t>
            </a:fld>
            <a:endParaRPr lang="en-US" dirty="0">
              <a:latin typeface="Segoe UI Light" panose="020B0502040204020203" pitchFamily="34" charset="0"/>
            </a:endParaRPr>
          </a:p>
        </p:txBody>
      </p:sp>
      <p:pic>
        <p:nvPicPr>
          <p:cNvPr id="1026" name="Picture 2" descr="https://benjaminlmoore.files.wordpress.com/2015/04/measles_incidence_heatmap_24.png">
            <a:extLst>
              <a:ext uri="{FF2B5EF4-FFF2-40B4-BE49-F238E27FC236}">
                <a16:creationId xmlns:a16="http://schemas.microsoft.com/office/drawing/2014/main" id="{F4AF5EBC-E5C2-4C96-B4A8-5134792EDD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0298" y="1"/>
            <a:ext cx="685836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E76FE06-DEEA-4EC2-85CC-A1CA07FFDE9D}"/>
              </a:ext>
            </a:extLst>
          </p:cNvPr>
          <p:cNvSpPr/>
          <p:nvPr/>
        </p:nvSpPr>
        <p:spPr>
          <a:xfrm rot="5400000">
            <a:off x="6241937" y="2395960"/>
            <a:ext cx="3637058" cy="25975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1088" dirty="0"/>
              <a:t>https://benjaminlmoore.wordpress.com/tag/ggplot2/</a:t>
            </a:r>
          </a:p>
        </p:txBody>
      </p:sp>
    </p:spTree>
    <p:extLst>
      <p:ext uri="{BB962C8B-B14F-4D97-AF65-F5344CB8AC3E}">
        <p14:creationId xmlns:p14="http://schemas.microsoft.com/office/powerpoint/2010/main" val="1551764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107724" y="1389167"/>
            <a:ext cx="6952742" cy="3386509"/>
          </a:xfrm>
        </p:spPr>
        <p:txBody>
          <a:bodyPr/>
          <a:lstStyle/>
          <a:p>
            <a:r>
              <a:rPr lang="en-GB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>
                <a:latin typeface="Segoe UI Light" panose="020B0502040204020203" pitchFamily="34" charset="0"/>
              </a:rPr>
              <a:pPr/>
              <a:t>8</a:t>
            </a:fld>
            <a:endParaRPr lang="en-US" dirty="0">
              <a:latin typeface="Segoe UI Light" panose="020B0502040204020203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660F7B-1ED3-438F-B6F1-E9FAA008F8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4942" y="1"/>
            <a:ext cx="7819619" cy="51435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F5F28F1-667F-428E-9C67-EF557F41A41B}"/>
              </a:ext>
            </a:extLst>
          </p:cNvPr>
          <p:cNvSpPr/>
          <p:nvPr/>
        </p:nvSpPr>
        <p:spPr>
          <a:xfrm>
            <a:off x="5824669" y="4873123"/>
            <a:ext cx="3637058" cy="23884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952" dirty="0">
                <a:solidFill>
                  <a:schemeClr val="bg2"/>
                </a:solidFill>
              </a:rPr>
              <a:t>http://spatial.ly/2012/02/great-maps-ggplot2/</a:t>
            </a:r>
          </a:p>
        </p:txBody>
      </p:sp>
    </p:spTree>
    <p:extLst>
      <p:ext uri="{BB962C8B-B14F-4D97-AF65-F5344CB8AC3E}">
        <p14:creationId xmlns:p14="http://schemas.microsoft.com/office/powerpoint/2010/main" val="36905761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107724" y="1389167"/>
            <a:ext cx="6952742" cy="3386509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>
                <a:latin typeface="Segoe UI Light" panose="020B0502040204020203" pitchFamily="34" charset="0"/>
              </a:rPr>
              <a:pPr/>
              <a:t>9</a:t>
            </a:fld>
            <a:endParaRPr lang="en-US" dirty="0">
              <a:latin typeface="Segoe UI Light" panose="020B0502040204020203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20247FB-035C-4C64-89D1-C813A3FCC8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0589" y="138093"/>
            <a:ext cx="6367012" cy="3386509"/>
          </a:xfrm>
        </p:spPr>
        <p:txBody>
          <a:bodyPr/>
          <a:lstStyle/>
          <a:p>
            <a:pPr algn="ctr"/>
            <a:r>
              <a:rPr lang="en-GB" sz="3673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Statistics </a:t>
            </a:r>
            <a:br>
              <a:rPr lang="en-GB" sz="3673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</a:br>
            <a:r>
              <a:rPr lang="en-GB" sz="3673" i="1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&amp;</a:t>
            </a:r>
            <a:r>
              <a:rPr lang="en-GB" sz="3673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 Machine Learning</a:t>
            </a:r>
            <a:br>
              <a:rPr lang="en-GB" sz="3673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</a:br>
            <a:r>
              <a:rPr lang="en-GB" sz="2177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( </a:t>
            </a:r>
            <a:r>
              <a:rPr lang="en-GB" sz="2177" dirty="0">
                <a:solidFill>
                  <a:schemeClr val="bg2"/>
                </a:solidFill>
                <a:latin typeface="Segoe Script" panose="030B0504020000000003" pitchFamily="66" charset="0"/>
                <a:ea typeface="Segoe UI Emoji" panose="020B0502040204020203" pitchFamily="34" charset="0"/>
              </a:rPr>
              <a:t>example later )</a:t>
            </a:r>
            <a:endParaRPr lang="en-GB" sz="3673" dirty="0">
              <a:solidFill>
                <a:schemeClr val="bg2"/>
              </a:solidFill>
              <a:latin typeface="Raleway" pitchFamily="50" charset="0"/>
              <a:ea typeface="Segoe UI Emoj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96663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2E2E2E"/>
      </a:dk1>
      <a:lt1>
        <a:srgbClr val="F2F2F2"/>
      </a:lt1>
      <a:dk2>
        <a:srgbClr val="2E2E2E"/>
      </a:dk2>
      <a:lt2>
        <a:srgbClr val="20D375"/>
      </a:lt2>
      <a:accent1>
        <a:srgbClr val="20D375"/>
      </a:accent1>
      <a:accent2>
        <a:srgbClr val="20D375"/>
      </a:accent2>
      <a:accent3>
        <a:srgbClr val="6BEC7B"/>
      </a:accent3>
      <a:accent4>
        <a:srgbClr val="0AAE8E"/>
      </a:accent4>
      <a:accent5>
        <a:srgbClr val="139723"/>
      </a:accent5>
      <a:accent6>
        <a:srgbClr val="0F693A"/>
      </a:accent6>
      <a:hlink>
        <a:srgbClr val="20D375"/>
      </a:hlink>
      <a:folHlink>
        <a:srgbClr val="0F693A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 w="6350">
          <a:solidFill>
            <a:schemeClr val="bg2"/>
          </a:solidFill>
        </a:ln>
        <a:effectLst/>
      </a:spPr>
      <a:bodyPr lIns="36000" tIns="36000" rIns="36000" bIns="36000" rtlCol="0" anchor="ctr"/>
      <a:lstStyle>
        <a:defPPr algn="ctr">
          <a:defRPr dirty="0">
            <a:solidFill>
              <a:schemeClr val="tx1"/>
            </a:soli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bg2"/>
          </a:solidFill>
          <a:tailEnd type="none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MDSN – Powerpoint Template v2.1" id="{007F04D8-11C2-47C4-AB65-CD85AC72EC2D}" vid="{C2957240-0949-4580-8D40-5A5E757FFE0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MDSN – Powerpoint Template v4</Template>
  <TotalTime>50</TotalTime>
  <Words>953</Words>
  <Application>Microsoft Office PowerPoint</Application>
  <PresentationFormat>On-screen Show (16:9)</PresentationFormat>
  <Paragraphs>269</Paragraphs>
  <Slides>44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3" baseType="lpstr">
      <vt:lpstr>Arial</vt:lpstr>
      <vt:lpstr>Calibri</vt:lpstr>
      <vt:lpstr>Consolas</vt:lpstr>
      <vt:lpstr>Raleway</vt:lpstr>
      <vt:lpstr>Segoe Print</vt:lpstr>
      <vt:lpstr>Segoe Script</vt:lpstr>
      <vt:lpstr>Segoe UI</vt:lpstr>
      <vt:lpstr>Segoe UI Light</vt:lpstr>
      <vt:lpstr>Office Theme</vt:lpstr>
      <vt:lpstr>Introduction to R and RStudio</vt:lpstr>
      <vt:lpstr> Materials    Please download course materials at: https://github.com/O-Mohammed/DSU_Intro_R</vt:lpstr>
      <vt:lpstr>About the trainers</vt:lpstr>
      <vt:lpstr>Agenda</vt:lpstr>
      <vt:lpstr>Course Aims </vt:lpstr>
      <vt:lpstr>elegant  Graphics</vt:lpstr>
      <vt:lpstr>PowerPoint Presentation</vt:lpstr>
      <vt:lpstr>PowerPoint Presentation</vt:lpstr>
      <vt:lpstr>Statistics  &amp; Machine Learning ( example later )</vt:lpstr>
      <vt:lpstr> Collaboration &amp; Reproducibility</vt:lpstr>
      <vt:lpstr>R Markdown</vt:lpstr>
      <vt:lpstr>Automated reports</vt:lpstr>
      <vt:lpstr>(Interactive) Dashboards</vt:lpstr>
      <vt:lpstr>R to SQL  connection</vt:lpstr>
      <vt:lpstr>Community</vt:lpstr>
      <vt:lpstr>PowerPoint Presentation</vt:lpstr>
      <vt:lpstr>Inclusivity</vt:lpstr>
      <vt:lpstr>Course Aims </vt:lpstr>
      <vt:lpstr>Course Aims </vt:lpstr>
      <vt:lpstr>Course philosophy</vt:lpstr>
      <vt:lpstr>MVP Diagram</vt:lpstr>
      <vt:lpstr>Course philosophy</vt:lpstr>
      <vt:lpstr>Let’s begin…</vt:lpstr>
      <vt:lpstr>R vs. RStudio</vt:lpstr>
      <vt:lpstr>R</vt:lpstr>
      <vt:lpstr>RStudio</vt:lpstr>
      <vt:lpstr>RStudio</vt:lpstr>
      <vt:lpstr>Open RStudio</vt:lpstr>
      <vt:lpstr> </vt:lpstr>
      <vt:lpstr> </vt:lpstr>
      <vt:lpstr> </vt:lpstr>
      <vt:lpstr> </vt:lpstr>
      <vt:lpstr>Tools  Global Options </vt:lpstr>
      <vt:lpstr>Tools  Global Options </vt:lpstr>
      <vt:lpstr>Packages</vt:lpstr>
      <vt:lpstr>Packages</vt:lpstr>
      <vt:lpstr>Packages</vt:lpstr>
      <vt:lpstr>Packages</vt:lpstr>
      <vt:lpstr>CRAN repository</vt:lpstr>
      <vt:lpstr>Packages:  tidyverse</vt:lpstr>
      <vt:lpstr>What is the tidyverse?</vt:lpstr>
      <vt:lpstr>What is the tidyverse?</vt:lpstr>
      <vt:lpstr> </vt:lpstr>
      <vt:lpstr>End</vt:lpstr>
    </vt:vector>
  </TitlesOfParts>
  <Company>IE Design Consultancy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presentation goes here</dc:title>
  <dc:creator>Ozayr Mohammed (Strategy Unit, hosted by MLCSU)</dc:creator>
  <cp:lastModifiedBy>Ozayr Mohammed (Strategy Unit, hosted by MLCSU)</cp:lastModifiedBy>
  <cp:revision>1</cp:revision>
  <dcterms:created xsi:type="dcterms:W3CDTF">2021-09-23T09:55:58Z</dcterms:created>
  <dcterms:modified xsi:type="dcterms:W3CDTF">2021-09-27T08:18:56Z</dcterms:modified>
</cp:coreProperties>
</file>